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E60A2AA-3AB4-4117-A2C7-AA7049DC4BA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399558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60A2AA-3AB4-4117-A2C7-AA7049DC4BA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89431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60A2AA-3AB4-4117-A2C7-AA7049DC4BA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2984816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60A2AA-3AB4-4117-A2C7-AA7049DC4BA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14030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60A2AA-3AB4-4117-A2C7-AA7049DC4BAC}" type="datetimeFigureOut">
              <a:rPr lang="en-GB" smtClean="0"/>
              <a:t>09/09/2021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2809043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E60A2AA-3AB4-4117-A2C7-AA7049DC4BAC}"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156251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E60A2AA-3AB4-4117-A2C7-AA7049DC4BAC}" type="datetimeFigureOut">
              <a:rPr lang="en-GB" smtClean="0"/>
              <a:t>09/09/2021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354526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E60A2AA-3AB4-4117-A2C7-AA7049DC4BAC}" type="datetimeFigureOut">
              <a:rPr lang="en-GB" smtClean="0"/>
              <a:t>09/09/2021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226459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0A2AA-3AB4-4117-A2C7-AA7049DC4BAC}" type="datetimeFigureOut">
              <a:rPr lang="en-GB" smtClean="0"/>
              <a:t>09/09/2021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346365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0A2AA-3AB4-4117-A2C7-AA7049DC4BAC}"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273119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60A2AA-3AB4-4117-A2C7-AA7049DC4BAC}" type="datetimeFigureOut">
              <a:rPr lang="en-GB" smtClean="0"/>
              <a:t>09/09/2021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2F0322-3554-4148-8282-20F842097CE7}" type="slidenum">
              <a:rPr lang="en-GB" smtClean="0"/>
              <a:t>‹#›</a:t>
            </a:fld>
            <a:endParaRPr lang="en-GB"/>
          </a:p>
        </p:txBody>
      </p:sp>
    </p:spTree>
    <p:extLst>
      <p:ext uri="{BB962C8B-B14F-4D97-AF65-F5344CB8AC3E}">
        <p14:creationId xmlns:p14="http://schemas.microsoft.com/office/powerpoint/2010/main" val="161348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0A2AA-3AB4-4117-A2C7-AA7049DC4BAC}" type="datetimeFigureOut">
              <a:rPr lang="en-GB" smtClean="0"/>
              <a:t>09/09/2021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F0322-3554-4148-8282-20F842097CE7}" type="slidenum">
              <a:rPr lang="en-GB" smtClean="0"/>
              <a:t>‹#›</a:t>
            </a:fld>
            <a:endParaRPr lang="en-GB"/>
          </a:p>
        </p:txBody>
      </p:sp>
    </p:spTree>
    <p:extLst>
      <p:ext uri="{BB962C8B-B14F-4D97-AF65-F5344CB8AC3E}">
        <p14:creationId xmlns:p14="http://schemas.microsoft.com/office/powerpoint/2010/main" val="1855411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images.app.goo.gl/dG1R6yz6f6dFa1Vb7"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i5_MWb_LbaAhVGvxQKHfQYA8AQjRx6BAgAEAU&amp;url=https://twitter.com/search?q%3D#Take5,%26src%3Dhash&amp;psig=AOvVaw1IB4oaoPdLOVSHs5BqwGRm&amp;ust=1523699191574699"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b="1" i="1" dirty="0" smtClean="0"/>
              <a:t>‘Giving all South Tees children and young people the necessary support to build resilience to achieve good emotional health’</a:t>
            </a:r>
            <a:endParaRPr lang="en-GB" dirty="0" smtClean="0"/>
          </a:p>
          <a:p>
            <a:endParaRPr lang="en-GB" dirty="0"/>
          </a:p>
        </p:txBody>
      </p:sp>
      <p:pic>
        <p:nvPicPr>
          <p:cNvPr id="4" name="Picture 3" descr="cid:image001.png@01D2495A.1428FB00"/>
          <p:cNvPicPr/>
          <p:nvPr/>
        </p:nvPicPr>
        <p:blipFill>
          <a:blip r:embed="rId2">
            <a:extLst>
              <a:ext uri="{28A0092B-C50C-407E-A947-70E740481C1C}">
                <a14:useLocalDpi xmlns:a14="http://schemas.microsoft.com/office/drawing/2010/main" val="0"/>
              </a:ext>
            </a:extLst>
          </a:blip>
          <a:srcRect/>
          <a:stretch>
            <a:fillRect/>
          </a:stretch>
        </p:blipFill>
        <p:spPr bwMode="auto">
          <a:xfrm>
            <a:off x="4855335" y="1326524"/>
            <a:ext cx="2125013" cy="1944710"/>
          </a:xfrm>
          <a:prstGeom prst="rect">
            <a:avLst/>
          </a:prstGeom>
          <a:noFill/>
          <a:ln>
            <a:noFill/>
          </a:ln>
        </p:spPr>
      </p:pic>
    </p:spTree>
    <p:extLst>
      <p:ext uri="{BB962C8B-B14F-4D97-AF65-F5344CB8AC3E}">
        <p14:creationId xmlns:p14="http://schemas.microsoft.com/office/powerpoint/2010/main" val="2139506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Tips and tricks </a:t>
            </a:r>
            <a:endParaRPr lang="en-GB" dirty="0"/>
          </a:p>
        </p:txBody>
      </p:sp>
      <p:sp>
        <p:nvSpPr>
          <p:cNvPr id="6" name="Content Placeholder 5"/>
          <p:cNvSpPr>
            <a:spLocks noGrp="1"/>
          </p:cNvSpPr>
          <p:nvPr>
            <p:ph idx="1"/>
          </p:nvPr>
        </p:nvSpPr>
        <p:spPr/>
        <p:txBody>
          <a:bodyPr/>
          <a:lstStyle/>
          <a:p>
            <a:r>
              <a:rPr lang="en-GB" dirty="0" smtClean="0">
                <a:hlinkClick r:id="rId2"/>
              </a:rPr>
              <a:t>https://images.app.goo.gl/dG1R6yz6f6dFa1Vb7</a:t>
            </a:r>
            <a:endParaRPr lang="en-GB" dirty="0" smtClean="0"/>
          </a:p>
          <a:p>
            <a:endParaRPr lang="en-GB" dirty="0"/>
          </a:p>
          <a:p>
            <a:endParaRPr lang="en-GB" dirty="0" smtClean="0"/>
          </a:p>
          <a:p>
            <a:pPr marL="0" indent="0">
              <a:buNone/>
            </a:pPr>
            <a:endParaRPr lang="en-GB"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239" y="2859110"/>
            <a:ext cx="4784302" cy="3452789"/>
          </a:xfrm>
          <a:prstGeom prst="rect">
            <a:avLst/>
          </a:prstGeom>
        </p:spPr>
      </p:pic>
      <p:pic>
        <p:nvPicPr>
          <p:cNvPr id="5" name="Picture 4" descr="cid:image001.png@01D2495A.1428FB00"/>
          <p:cNvPicPr/>
          <p:nvPr/>
        </p:nvPicPr>
        <p:blipFill>
          <a:blip r:embed="rId4">
            <a:extLst>
              <a:ext uri="{28A0092B-C50C-407E-A947-70E740481C1C}">
                <a14:useLocalDpi xmlns:a14="http://schemas.microsoft.com/office/drawing/2010/main" val="0"/>
              </a:ext>
            </a:extLst>
          </a:blip>
          <a:srcRect/>
          <a:stretch>
            <a:fillRect/>
          </a:stretch>
        </p:blipFill>
        <p:spPr bwMode="auto">
          <a:xfrm>
            <a:off x="10848974" y="5447831"/>
            <a:ext cx="1205594" cy="1213605"/>
          </a:xfrm>
          <a:prstGeom prst="rect">
            <a:avLst/>
          </a:prstGeom>
          <a:noFill/>
          <a:ln>
            <a:noFill/>
          </a:ln>
        </p:spPr>
      </p:pic>
    </p:spTree>
    <p:extLst>
      <p:ext uri="{BB962C8B-B14F-4D97-AF65-F5344CB8AC3E}">
        <p14:creationId xmlns:p14="http://schemas.microsoft.com/office/powerpoint/2010/main" val="3132865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More tips and tricks </a:t>
            </a:r>
            <a:endParaRPr lang="en-GB" dirty="0"/>
          </a:p>
        </p:txBody>
      </p:sp>
      <p:sp>
        <p:nvSpPr>
          <p:cNvPr id="3" name="Content Placeholder 2"/>
          <p:cNvSpPr>
            <a:spLocks noGrp="1"/>
          </p:cNvSpPr>
          <p:nvPr>
            <p:ph idx="1"/>
          </p:nvPr>
        </p:nvSpPr>
        <p:spPr/>
        <p:txBody>
          <a:bodyPr>
            <a:normAutofit fontScale="92500" lnSpcReduction="10000"/>
          </a:bodyPr>
          <a:lstStyle/>
          <a:p>
            <a:r>
              <a:rPr lang="en-GB" sz="1800" b="1" dirty="0"/>
              <a:t>Nervous and excited are the same thing</a:t>
            </a:r>
            <a:endParaRPr lang="en-GB" sz="1800" dirty="0"/>
          </a:p>
          <a:p>
            <a:r>
              <a:rPr lang="en-GB" sz="1800" dirty="0"/>
              <a:t> If you have butterflies in your stomach and feel nervous, remember that nervousness and excitement are actually the same chemical in your brain! If you tell yourself that you are excited for the speech you’re about to give or for the first day of school rather than nervous, then sometimes you can completely change how you feel.</a:t>
            </a:r>
          </a:p>
          <a:p>
            <a:r>
              <a:rPr lang="en-GB" sz="2100" b="1" dirty="0"/>
              <a:t>Ask yourself questions</a:t>
            </a:r>
            <a:endParaRPr lang="en-GB" sz="2100" dirty="0"/>
          </a:p>
          <a:p>
            <a:r>
              <a:rPr lang="en-GB" sz="2100" dirty="0"/>
              <a:t>Question what you’re afraid of, and keep asking yourself questions until you realise that nothing will actually hurt you. Say you were afraid of talking in public. Why are you afraid? </a:t>
            </a:r>
          </a:p>
          <a:p>
            <a:r>
              <a:rPr lang="en-GB" sz="2100" dirty="0"/>
              <a:t>“Why are you afraid</a:t>
            </a:r>
            <a:r>
              <a:rPr lang="en-GB" sz="2100" dirty="0" smtClean="0"/>
              <a:t>?“</a:t>
            </a:r>
            <a:r>
              <a:rPr lang="en-GB" sz="2100" dirty="0"/>
              <a:t/>
            </a:r>
            <a:br>
              <a:rPr lang="en-GB" sz="2100" dirty="0"/>
            </a:br>
            <a:r>
              <a:rPr lang="en-GB" sz="2100" i="1" dirty="0"/>
              <a:t>“I might make a mistake or say the wrong thing”</a:t>
            </a:r>
            <a:r>
              <a:rPr lang="en-GB" sz="2100" dirty="0"/>
              <a:t/>
            </a:r>
            <a:br>
              <a:rPr lang="en-GB" sz="2100" dirty="0"/>
            </a:br>
            <a:r>
              <a:rPr lang="en-GB" sz="2100" dirty="0"/>
              <a:t>“What would happen if you did that?”</a:t>
            </a:r>
            <a:br>
              <a:rPr lang="en-GB" sz="2100" dirty="0"/>
            </a:br>
            <a:r>
              <a:rPr lang="en-GB" sz="2100" i="1" dirty="0"/>
              <a:t>“People could laugh at me”</a:t>
            </a:r>
            <a:r>
              <a:rPr lang="en-GB" sz="2100" dirty="0"/>
              <a:t/>
            </a:r>
            <a:br>
              <a:rPr lang="en-GB" sz="2100" dirty="0"/>
            </a:br>
            <a:r>
              <a:rPr lang="en-GB" sz="2100" dirty="0"/>
              <a:t>“If people laugh at you what would happen then?”</a:t>
            </a:r>
            <a:br>
              <a:rPr lang="en-GB" sz="2100" dirty="0"/>
            </a:br>
            <a:r>
              <a:rPr lang="en-GB" sz="2100" i="1" dirty="0"/>
              <a:t>“I might look stupid and people might not like me”</a:t>
            </a:r>
            <a:r>
              <a:rPr lang="en-GB" sz="2100" dirty="0"/>
              <a:t/>
            </a:r>
            <a:br>
              <a:rPr lang="en-GB" sz="2100" dirty="0"/>
            </a:br>
            <a:r>
              <a:rPr lang="en-GB" sz="2100" dirty="0"/>
              <a:t>“Would you ever not be friends with someone if they said the wrong thing?”</a:t>
            </a:r>
            <a:br>
              <a:rPr lang="en-GB" sz="2100" dirty="0"/>
            </a:br>
            <a:r>
              <a:rPr lang="en-GB" sz="2100" i="1" dirty="0"/>
              <a:t>“Probably not unless they’d said something very mean on purpose”</a:t>
            </a:r>
            <a:endParaRPr lang="en-GB" sz="21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761" y="230188"/>
            <a:ext cx="1081225" cy="1460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0424" y="3825024"/>
            <a:ext cx="2942465" cy="2942465"/>
          </a:xfrm>
          <a:prstGeom prst="rect">
            <a:avLst/>
          </a:prstGeom>
        </p:spPr>
      </p:pic>
      <p:pic>
        <p:nvPicPr>
          <p:cNvPr id="6" name="Picture 5" descr="cid:image001.png@01D2495A.1428FB00"/>
          <p:cNvPicPr/>
          <p:nvPr/>
        </p:nvPicPr>
        <p:blipFill>
          <a:blip r:embed="rId4">
            <a:extLst>
              <a:ext uri="{28A0092B-C50C-407E-A947-70E740481C1C}">
                <a14:useLocalDpi xmlns:a14="http://schemas.microsoft.com/office/drawing/2010/main" val="0"/>
              </a:ext>
            </a:extLst>
          </a:blip>
          <a:srcRect/>
          <a:stretch>
            <a:fillRect/>
          </a:stretch>
        </p:blipFill>
        <p:spPr bwMode="auto">
          <a:xfrm>
            <a:off x="10751003" y="151655"/>
            <a:ext cx="1205594" cy="1213605"/>
          </a:xfrm>
          <a:prstGeom prst="rect">
            <a:avLst/>
          </a:prstGeom>
          <a:noFill/>
          <a:ln>
            <a:noFill/>
          </a:ln>
        </p:spPr>
      </p:pic>
    </p:spTree>
    <p:extLst>
      <p:ext uri="{BB962C8B-B14F-4D97-AF65-F5344CB8AC3E}">
        <p14:creationId xmlns:p14="http://schemas.microsoft.com/office/powerpoint/2010/main" val="28903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2749"/>
            <a:ext cx="10515600" cy="1325563"/>
          </a:xfrm>
        </p:spPr>
        <p:txBody>
          <a:bodyPr/>
          <a:lstStyle/>
          <a:p>
            <a:r>
              <a:rPr lang="en-GB" dirty="0" smtClean="0"/>
              <a:t>Activities – take five! </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1468192"/>
            <a:ext cx="5447763" cy="4778062"/>
          </a:xfrm>
          <a:prstGeom prst="rect">
            <a:avLst/>
          </a:prstGeom>
        </p:spPr>
      </p:pic>
      <p:pic>
        <p:nvPicPr>
          <p:cNvPr id="5" name="irc_mi" descr="Image result for take 5 breathing hand">
            <a:hlinkClick r:id="rId3"/>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38199" y="1468192"/>
            <a:ext cx="4699716" cy="5022760"/>
          </a:xfrm>
          <a:prstGeom prst="rect">
            <a:avLst/>
          </a:prstGeom>
          <a:noFill/>
          <a:ln>
            <a:noFill/>
          </a:ln>
        </p:spPr>
      </p:pic>
    </p:spTree>
    <p:extLst>
      <p:ext uri="{BB962C8B-B14F-4D97-AF65-F5344CB8AC3E}">
        <p14:creationId xmlns:p14="http://schemas.microsoft.com/office/powerpoint/2010/main" val="2954878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Body scan</a:t>
            </a:r>
            <a:endParaRPr lang="en-GB"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2021" y="1481071"/>
            <a:ext cx="6238041" cy="5048518"/>
          </a:xfrm>
        </p:spPr>
      </p:pic>
    </p:spTree>
    <p:extLst>
      <p:ext uri="{BB962C8B-B14F-4D97-AF65-F5344CB8AC3E}">
        <p14:creationId xmlns:p14="http://schemas.microsoft.com/office/powerpoint/2010/main" val="4127289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Relaxation – Magic Bubble Blower</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8953" y="1690688"/>
            <a:ext cx="8010658" cy="5032084"/>
          </a:xfrm>
        </p:spPr>
      </p:pic>
    </p:spTree>
    <p:extLst>
      <p:ext uri="{BB962C8B-B14F-4D97-AF65-F5344CB8AC3E}">
        <p14:creationId xmlns:p14="http://schemas.microsoft.com/office/powerpoint/2010/main" val="1895512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a:t>
            </a:r>
            <a:endParaRPr lang="en-GB" dirty="0"/>
          </a:p>
        </p:txBody>
      </p:sp>
      <p:sp>
        <p:nvSpPr>
          <p:cNvPr id="3" name="Content Placeholder 2"/>
          <p:cNvSpPr>
            <a:spLocks noGrp="1"/>
          </p:cNvSpPr>
          <p:nvPr>
            <p:ph idx="1"/>
          </p:nvPr>
        </p:nvSpPr>
        <p:spPr/>
        <p:txBody>
          <a:bodyPr/>
          <a:lstStyle/>
          <a:p>
            <a:r>
              <a:rPr lang="en-GB" dirty="0" smtClean="0"/>
              <a:t>Any questions?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9157" y="2420848"/>
            <a:ext cx="3026804" cy="3160892"/>
          </a:xfrm>
          <a:prstGeom prst="rect">
            <a:avLst/>
          </a:prstGeom>
        </p:spPr>
      </p:pic>
    </p:spTree>
    <p:extLst>
      <p:ext uri="{BB962C8B-B14F-4D97-AF65-F5344CB8AC3E}">
        <p14:creationId xmlns:p14="http://schemas.microsoft.com/office/powerpoint/2010/main" val="1648534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Icebreaker</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8728" y="1812746"/>
            <a:ext cx="4091298" cy="443350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026" y="3356880"/>
            <a:ext cx="1345238" cy="134523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311" y="2769704"/>
            <a:ext cx="4408489" cy="2603326"/>
          </a:xfrm>
          <a:prstGeom prst="rect">
            <a:avLst/>
          </a:prstGeom>
        </p:spPr>
      </p:pic>
      <p:sp>
        <p:nvSpPr>
          <p:cNvPr id="8" name="TextBox 7"/>
          <p:cNvSpPr txBox="1"/>
          <p:nvPr/>
        </p:nvSpPr>
        <p:spPr>
          <a:xfrm>
            <a:off x="7421217" y="2154452"/>
            <a:ext cx="2544418" cy="369332"/>
          </a:xfrm>
          <a:prstGeom prst="rect">
            <a:avLst/>
          </a:prstGeom>
          <a:noFill/>
        </p:spPr>
        <p:txBody>
          <a:bodyPr wrap="square" rtlCol="0">
            <a:spAutoFit/>
          </a:bodyPr>
          <a:lstStyle/>
          <a:p>
            <a:r>
              <a:rPr lang="en-GB" b="1" dirty="0" smtClean="0"/>
              <a:t>30 seconds dance party! </a:t>
            </a:r>
            <a:endParaRPr lang="en-GB" b="1" dirty="0"/>
          </a:p>
        </p:txBody>
      </p:sp>
      <p:pic>
        <p:nvPicPr>
          <p:cNvPr id="9" name="Picture 8" descr="cid:image001.png@01D2495A.1428FB00"/>
          <p:cNvPicPr/>
          <p:nvPr/>
        </p:nvPicPr>
        <p:blipFill>
          <a:blip r:embed="rId5">
            <a:extLst>
              <a:ext uri="{28A0092B-C50C-407E-A947-70E740481C1C}">
                <a14:useLocalDpi xmlns:a14="http://schemas.microsoft.com/office/drawing/2010/main" val="0"/>
              </a:ext>
            </a:extLst>
          </a:blip>
          <a:srcRect/>
          <a:stretch>
            <a:fillRect/>
          </a:stretch>
        </p:blipFill>
        <p:spPr bwMode="auto">
          <a:xfrm>
            <a:off x="10875100" y="0"/>
            <a:ext cx="1205594" cy="1213605"/>
          </a:xfrm>
          <a:prstGeom prst="rect">
            <a:avLst/>
          </a:prstGeom>
          <a:noFill/>
          <a:ln>
            <a:noFill/>
          </a:ln>
        </p:spPr>
      </p:pic>
    </p:spTree>
    <p:extLst>
      <p:ext uri="{BB962C8B-B14F-4D97-AF65-F5344CB8AC3E}">
        <p14:creationId xmlns:p14="http://schemas.microsoft.com/office/powerpoint/2010/main" val="19054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session</a:t>
            </a:r>
            <a:endParaRPr lang="en-GB" dirty="0"/>
          </a:p>
        </p:txBody>
      </p:sp>
      <p:sp>
        <p:nvSpPr>
          <p:cNvPr id="3" name="Content Placeholder 2"/>
          <p:cNvSpPr>
            <a:spLocks noGrp="1"/>
          </p:cNvSpPr>
          <p:nvPr>
            <p:ph idx="1"/>
          </p:nvPr>
        </p:nvSpPr>
        <p:spPr/>
        <p:txBody>
          <a:bodyPr/>
          <a:lstStyle/>
          <a:p>
            <a:r>
              <a:rPr lang="en-GB" dirty="0" smtClean="0"/>
              <a:t>What can you remember?</a:t>
            </a:r>
          </a:p>
          <a:p>
            <a:r>
              <a:rPr lang="en-GB" dirty="0" smtClean="0"/>
              <a:t>A bit more information on why we feel anxious</a:t>
            </a:r>
          </a:p>
          <a:p>
            <a:r>
              <a:rPr lang="en-GB" dirty="0" smtClean="0"/>
              <a:t>Tips and tricks</a:t>
            </a:r>
          </a:p>
          <a:p>
            <a:r>
              <a:rPr lang="en-GB" dirty="0" smtClean="0"/>
              <a:t>Healthy ways to manage anxiety – techniques</a:t>
            </a:r>
          </a:p>
          <a:p>
            <a:r>
              <a:rPr lang="en-GB" dirty="0" smtClean="0"/>
              <a:t>Relaxation time</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7633" y="128932"/>
            <a:ext cx="2140801" cy="1925155"/>
          </a:xfrm>
          <a:prstGeom prst="rect">
            <a:avLst/>
          </a:prstGeom>
        </p:spPr>
      </p:pic>
      <p:pic>
        <p:nvPicPr>
          <p:cNvPr id="6" name="Picture 5"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751003" y="5369454"/>
            <a:ext cx="1205594" cy="1213605"/>
          </a:xfrm>
          <a:prstGeom prst="rect">
            <a:avLst/>
          </a:prstGeom>
          <a:noFill/>
          <a:ln>
            <a:noFill/>
          </a:ln>
        </p:spPr>
      </p:pic>
    </p:spTree>
    <p:extLst>
      <p:ext uri="{BB962C8B-B14F-4D97-AF65-F5344CB8AC3E}">
        <p14:creationId xmlns:p14="http://schemas.microsoft.com/office/powerpoint/2010/main" val="3199390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a:t>
            </a:r>
            <a:endParaRPr lang="en-GB" dirty="0"/>
          </a:p>
        </p:txBody>
      </p:sp>
      <p:sp>
        <p:nvSpPr>
          <p:cNvPr id="5" name="Content Placeholder 4"/>
          <p:cNvSpPr>
            <a:spLocks noGrp="1"/>
          </p:cNvSpPr>
          <p:nvPr>
            <p:ph idx="1"/>
          </p:nvPr>
        </p:nvSpPr>
        <p:spPr/>
        <p:txBody>
          <a:bodyPr>
            <a:normAutofit fontScale="92500" lnSpcReduction="10000"/>
          </a:bodyPr>
          <a:lstStyle/>
          <a:p>
            <a:r>
              <a:rPr lang="en-GB" sz="1800" b="1" dirty="0" smtClean="0"/>
              <a:t>What is anxiety?</a:t>
            </a:r>
          </a:p>
          <a:p>
            <a:pPr marL="0" indent="0">
              <a:buNone/>
            </a:pPr>
            <a:r>
              <a:rPr lang="en-GB" sz="1800" dirty="0" smtClean="0"/>
              <a:t>(Another word for feeling worried or scared)</a:t>
            </a:r>
          </a:p>
          <a:p>
            <a:r>
              <a:rPr lang="en-GB" sz="1800" b="1" dirty="0" smtClean="0"/>
              <a:t>Do you think you are the only person who feels anxious or do you think everyone experiences anxiety?</a:t>
            </a:r>
          </a:p>
          <a:p>
            <a:pPr marL="0" indent="0">
              <a:buNone/>
            </a:pPr>
            <a:r>
              <a:rPr lang="en-GB" sz="1800" dirty="0" smtClean="0"/>
              <a:t>(Its normal to feel anxious at times – everyone does.)</a:t>
            </a:r>
          </a:p>
          <a:p>
            <a:r>
              <a:rPr lang="en-GB" sz="1800" b="1" dirty="0" smtClean="0"/>
              <a:t>What might cause us to feel anxious?</a:t>
            </a:r>
          </a:p>
          <a:p>
            <a:pPr marL="0" indent="0">
              <a:buNone/>
            </a:pPr>
            <a:r>
              <a:rPr lang="en-GB" sz="1800" dirty="0" smtClean="0"/>
              <a:t>(Big things like moving house, moving country, starting a new school. And small daily pressures like homework, arguments with friends, being late etc.)</a:t>
            </a:r>
          </a:p>
          <a:p>
            <a:r>
              <a:rPr lang="en-GB" sz="1800" b="1" dirty="0"/>
              <a:t>Can anyone remember what happens in your body when you feel anxious? What are the physical symptoms of anxiety?</a:t>
            </a:r>
          </a:p>
          <a:p>
            <a:pPr marL="0" indent="0">
              <a:buNone/>
            </a:pPr>
            <a:r>
              <a:rPr lang="en-GB" sz="1800" dirty="0" smtClean="0"/>
              <a:t>(Heart </a:t>
            </a:r>
            <a:r>
              <a:rPr lang="en-GB" sz="1800" dirty="0"/>
              <a:t>beating fast, feel hot and sweaty, tummy churning/butterflies, feel sick, feel </a:t>
            </a:r>
            <a:r>
              <a:rPr lang="en-GB" sz="1800" dirty="0" smtClean="0"/>
              <a:t>shaky)</a:t>
            </a:r>
          </a:p>
          <a:p>
            <a:r>
              <a:rPr lang="en-GB" sz="1800" b="1" dirty="0"/>
              <a:t>The body has an automatic reaction to fear – can anyone remember what that was called?</a:t>
            </a:r>
          </a:p>
          <a:p>
            <a:pPr marL="0" indent="0">
              <a:buNone/>
            </a:pPr>
            <a:r>
              <a:rPr lang="en-GB" sz="1800" dirty="0" smtClean="0"/>
              <a:t>(FFF </a:t>
            </a:r>
            <a:r>
              <a:rPr lang="en-GB" sz="1800" dirty="0"/>
              <a:t>– fight, flight or freeze. Our body is very clever and prepares us to deal with a threat – so it sends adrenaline through the body to send blood to our muscles as well as other changes. In our modern world we don’t have the threat of coming face to face with a tiger but our bodies still respond in the same way if we feel under threat</a:t>
            </a:r>
            <a:r>
              <a:rPr lang="en-GB" sz="1800" dirty="0" smtClean="0"/>
              <a:t>.)</a:t>
            </a:r>
            <a:endParaRPr lang="en-GB" sz="1800" dirty="0"/>
          </a:p>
          <a:p>
            <a:endParaRPr lang="en-GB" sz="1600" dirty="0"/>
          </a:p>
          <a:p>
            <a:pPr marL="0" indent="0">
              <a:buNone/>
            </a:pPr>
            <a:endParaRPr lang="en-GB" sz="1600" dirty="0" smtClean="0"/>
          </a:p>
          <a:p>
            <a:pPr marL="0" indent="0">
              <a:buNone/>
            </a:pPr>
            <a:endParaRPr lang="en-GB" dirty="0" smtClean="0"/>
          </a:p>
          <a:p>
            <a:pPr marL="0" indent="0">
              <a:buNone/>
            </a:pPr>
            <a:endParaRPr lang="en-GB" dirty="0" smtClean="0"/>
          </a:p>
          <a:p>
            <a:pPr marL="0" indent="0">
              <a:buNone/>
            </a:pPr>
            <a:endParaRPr lang="en-GB"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791" y="110207"/>
            <a:ext cx="2650435" cy="1580481"/>
          </a:xfrm>
          <a:prstGeom prst="rect">
            <a:avLst/>
          </a:prstGeom>
        </p:spPr>
      </p:pic>
      <p:pic>
        <p:nvPicPr>
          <p:cNvPr id="7" name="Picture 6"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721008" y="5570160"/>
            <a:ext cx="1205594" cy="1213605"/>
          </a:xfrm>
          <a:prstGeom prst="rect">
            <a:avLst/>
          </a:prstGeom>
          <a:noFill/>
          <a:ln>
            <a:noFill/>
          </a:ln>
        </p:spPr>
      </p:pic>
    </p:spTree>
    <p:extLst>
      <p:ext uri="{BB962C8B-B14F-4D97-AF65-F5344CB8AC3E}">
        <p14:creationId xmlns:p14="http://schemas.microsoft.com/office/powerpoint/2010/main" val="300280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What else can you remember?</a:t>
            </a:r>
            <a:endParaRPr lang="en-GB" dirty="0"/>
          </a:p>
        </p:txBody>
      </p:sp>
      <p:sp>
        <p:nvSpPr>
          <p:cNvPr id="3" name="Content Placeholder 2"/>
          <p:cNvSpPr>
            <a:spLocks noGrp="1"/>
          </p:cNvSpPr>
          <p:nvPr>
            <p:ph idx="1"/>
          </p:nvPr>
        </p:nvSpPr>
        <p:spPr/>
        <p:txBody>
          <a:bodyPr/>
          <a:lstStyle/>
          <a:p>
            <a:r>
              <a:rPr lang="en-GB" sz="1800" dirty="0"/>
              <a:t>Jug of water – remember we all have our own jug of water which can fill up quickly if we start feeling stressed. What can we do to keep the level of water down?</a:t>
            </a:r>
          </a:p>
          <a:p>
            <a:pPr marL="0" indent="0">
              <a:buNone/>
            </a:pPr>
            <a:r>
              <a:rPr lang="en-GB" sz="1800" dirty="0"/>
              <a:t>(Relaxing and doing things we enjoy)</a:t>
            </a:r>
          </a:p>
          <a:p>
            <a:r>
              <a:rPr lang="en-GB" sz="1800" dirty="0"/>
              <a:t>Ways to calm down? Can anyone remember any? We had quite a big list</a:t>
            </a:r>
            <a:r>
              <a:rPr lang="en-GB" sz="1800" dirty="0" smtClean="0"/>
              <a:t>!</a:t>
            </a:r>
          </a:p>
          <a:p>
            <a:pPr lvl="0">
              <a:buFont typeface="Wingdings" panose="05000000000000000000" pitchFamily="2" charset="2"/>
              <a:buChar char="ü"/>
            </a:pPr>
            <a:r>
              <a:rPr lang="en-GB" sz="1800" dirty="0"/>
              <a:t>Talk to your friends or a trusted adult – this can really help</a:t>
            </a:r>
          </a:p>
          <a:p>
            <a:pPr lvl="0">
              <a:buFont typeface="Wingdings" panose="05000000000000000000" pitchFamily="2" charset="2"/>
              <a:buChar char="ü"/>
            </a:pPr>
            <a:r>
              <a:rPr lang="en-GB" sz="1800" dirty="0"/>
              <a:t>Imagine your favourite place where you feel calm, comfortable and happy</a:t>
            </a:r>
          </a:p>
          <a:p>
            <a:pPr lvl="0">
              <a:buFont typeface="Wingdings" panose="05000000000000000000" pitchFamily="2" charset="2"/>
              <a:buChar char="ü"/>
            </a:pPr>
            <a:r>
              <a:rPr lang="en-GB" sz="1800" dirty="0"/>
              <a:t>Get a cold drink of water</a:t>
            </a:r>
          </a:p>
          <a:p>
            <a:pPr lvl="0">
              <a:buFont typeface="Wingdings" panose="05000000000000000000" pitchFamily="2" charset="2"/>
              <a:buChar char="ü"/>
            </a:pPr>
            <a:r>
              <a:rPr lang="en-GB" sz="1800" dirty="0"/>
              <a:t>Squeeze something (play dough, clay, putty, stress ball </a:t>
            </a:r>
            <a:r>
              <a:rPr lang="en-GB" sz="1800" dirty="0" err="1"/>
              <a:t>etc</a:t>
            </a:r>
            <a:r>
              <a:rPr lang="en-GB" sz="1800" dirty="0"/>
              <a:t>)</a:t>
            </a:r>
          </a:p>
          <a:p>
            <a:pPr lvl="0">
              <a:buFont typeface="Wingdings" panose="05000000000000000000" pitchFamily="2" charset="2"/>
              <a:buChar char="ü"/>
            </a:pPr>
            <a:r>
              <a:rPr lang="en-GB" sz="1800" dirty="0"/>
              <a:t>Move your body – get active to release the stress and feel good</a:t>
            </a:r>
          </a:p>
          <a:p>
            <a:pPr lvl="0">
              <a:buFont typeface="Wingdings" panose="05000000000000000000" pitchFamily="2" charset="2"/>
              <a:buChar char="ü"/>
            </a:pPr>
            <a:r>
              <a:rPr lang="en-GB" sz="1800" dirty="0"/>
              <a:t>Sleep and eat well</a:t>
            </a:r>
          </a:p>
          <a:p>
            <a:pPr lvl="0">
              <a:buFont typeface="Wingdings" panose="05000000000000000000" pitchFamily="2" charset="2"/>
              <a:buChar char="ü"/>
            </a:pPr>
            <a:r>
              <a:rPr lang="en-GB" sz="1800" dirty="0"/>
              <a:t>Take time to relax</a:t>
            </a:r>
          </a:p>
          <a:p>
            <a:pPr marL="0" indent="0">
              <a:buNone/>
            </a:pPr>
            <a:endParaRPr lang="en-GB" sz="18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81" y="55072"/>
            <a:ext cx="1770553" cy="17705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694" y="3709115"/>
            <a:ext cx="2936382" cy="2467848"/>
          </a:xfrm>
          <a:prstGeom prst="rect">
            <a:avLst/>
          </a:prstGeom>
        </p:spPr>
      </p:pic>
      <p:pic>
        <p:nvPicPr>
          <p:cNvPr id="6" name="Picture 5" descr="cid:image001.png@01D2495A.1428FB00"/>
          <p:cNvPicPr/>
          <p:nvPr/>
        </p:nvPicPr>
        <p:blipFill>
          <a:blip r:embed="rId4">
            <a:extLst>
              <a:ext uri="{28A0092B-C50C-407E-A947-70E740481C1C}">
                <a14:useLocalDpi xmlns:a14="http://schemas.microsoft.com/office/drawing/2010/main" val="0"/>
              </a:ext>
            </a:extLst>
          </a:blip>
          <a:srcRect/>
          <a:stretch>
            <a:fillRect/>
          </a:stretch>
        </p:blipFill>
        <p:spPr bwMode="auto">
          <a:xfrm>
            <a:off x="10751003" y="55072"/>
            <a:ext cx="1205594" cy="1213605"/>
          </a:xfrm>
          <a:prstGeom prst="rect">
            <a:avLst/>
          </a:prstGeom>
          <a:noFill/>
          <a:ln>
            <a:noFill/>
          </a:ln>
        </p:spPr>
      </p:pic>
    </p:spTree>
    <p:extLst>
      <p:ext uri="{BB962C8B-B14F-4D97-AF65-F5344CB8AC3E}">
        <p14:creationId xmlns:p14="http://schemas.microsoft.com/office/powerpoint/2010/main" val="2187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Calming your body and mind </a:t>
            </a:r>
            <a:endParaRPr lang="en-GB" dirty="0"/>
          </a:p>
        </p:txBody>
      </p:sp>
      <p:sp>
        <p:nvSpPr>
          <p:cNvPr id="3" name="Content Placeholder 2"/>
          <p:cNvSpPr>
            <a:spLocks noGrp="1"/>
          </p:cNvSpPr>
          <p:nvPr>
            <p:ph idx="1"/>
          </p:nvPr>
        </p:nvSpPr>
        <p:spPr/>
        <p:txBody>
          <a:bodyPr/>
          <a:lstStyle/>
          <a:p>
            <a:r>
              <a:rPr lang="en-GB" dirty="0"/>
              <a:t>Can anyone remember any of the practices we tried last week?</a:t>
            </a:r>
          </a:p>
          <a:p>
            <a:pPr lvl="0"/>
            <a:r>
              <a:rPr lang="en-GB" dirty="0"/>
              <a:t>Grounding technique – using your senses to bring yourself into the present moment 5,4,3,2,1</a:t>
            </a:r>
          </a:p>
          <a:p>
            <a:pPr lvl="0"/>
            <a:r>
              <a:rPr lang="en-GB" dirty="0"/>
              <a:t>Tense and relax</a:t>
            </a:r>
          </a:p>
          <a:p>
            <a:pPr lvl="0"/>
            <a:r>
              <a:rPr lang="en-GB" dirty="0"/>
              <a:t>Relaxation </a:t>
            </a:r>
            <a:r>
              <a:rPr lang="en-GB" dirty="0" smtClean="0"/>
              <a:t>story</a:t>
            </a:r>
          </a:p>
          <a:p>
            <a:pPr lvl="0"/>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9291" y="2878711"/>
            <a:ext cx="3670480" cy="3298252"/>
          </a:xfrm>
          <a:prstGeom prst="rect">
            <a:avLst/>
          </a:prstGeom>
        </p:spPr>
      </p:pic>
      <p:pic>
        <p:nvPicPr>
          <p:cNvPr id="5" name="Picture 4"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869771" y="85477"/>
            <a:ext cx="1205594" cy="1213605"/>
          </a:xfrm>
          <a:prstGeom prst="rect">
            <a:avLst/>
          </a:prstGeom>
          <a:noFill/>
          <a:ln>
            <a:noFill/>
          </a:ln>
        </p:spPr>
      </p:pic>
    </p:spTree>
    <p:extLst>
      <p:ext uri="{BB962C8B-B14F-4D97-AF65-F5344CB8AC3E}">
        <p14:creationId xmlns:p14="http://schemas.microsoft.com/office/powerpoint/2010/main" val="59114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t>
            </a:r>
            <a:endParaRPr lang="en-GB" dirty="0"/>
          </a:p>
        </p:txBody>
      </p:sp>
      <p:sp>
        <p:nvSpPr>
          <p:cNvPr id="3" name="Content Placeholder 2"/>
          <p:cNvSpPr>
            <a:spLocks noGrp="1"/>
          </p:cNvSpPr>
          <p:nvPr>
            <p:ph idx="1"/>
          </p:nvPr>
        </p:nvSpPr>
        <p:spPr/>
        <p:txBody>
          <a:bodyPr>
            <a:normAutofit/>
          </a:bodyPr>
          <a:lstStyle/>
          <a:p>
            <a:r>
              <a:rPr lang="en-GB" sz="2000" dirty="0" smtClean="0"/>
              <a:t>Why do we feel anxious?</a:t>
            </a:r>
          </a:p>
          <a:p>
            <a:r>
              <a:rPr lang="en-GB" sz="2000" dirty="0"/>
              <a:t>When humans were developing, we had an alarm system in our brain that warned us about things that might hurt us, like if a tiger was around, if there was a fire, or if someone was coming to hurt us. It would release chemicals in our brain that made us very focused on the problem so we could solve it, and made our hearts beat faster and our breathing shallow to prepare us to run away. You might also feel like you need to go to the toilet (another way your body is preparing for a long run away from something scary), or that you get pins and needles (blood rushing to your legs and arms for the same reason). </a:t>
            </a:r>
            <a:endParaRPr lang="en-GB" sz="2000" dirty="0" smtClean="0"/>
          </a:p>
          <a:p>
            <a:endParaRPr lang="en-GB"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4740" y="122013"/>
            <a:ext cx="2069226" cy="18226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2201" y="3992451"/>
            <a:ext cx="3117118" cy="2723881"/>
          </a:xfrm>
          <a:prstGeom prst="rect">
            <a:avLst/>
          </a:prstGeom>
        </p:spPr>
      </p:pic>
      <p:pic>
        <p:nvPicPr>
          <p:cNvPr id="7" name="Picture 6" descr="cid:image001.png@01D2495A.1428FB00"/>
          <p:cNvPicPr/>
          <p:nvPr/>
        </p:nvPicPr>
        <p:blipFill>
          <a:blip r:embed="rId4">
            <a:extLst>
              <a:ext uri="{28A0092B-C50C-407E-A947-70E740481C1C}">
                <a14:useLocalDpi xmlns:a14="http://schemas.microsoft.com/office/drawing/2010/main" val="0"/>
              </a:ext>
            </a:extLst>
          </a:blip>
          <a:srcRect/>
          <a:stretch>
            <a:fillRect/>
          </a:stretch>
        </p:blipFill>
        <p:spPr bwMode="auto">
          <a:xfrm>
            <a:off x="10629353" y="5502727"/>
            <a:ext cx="1205594" cy="1213605"/>
          </a:xfrm>
          <a:prstGeom prst="rect">
            <a:avLst/>
          </a:prstGeom>
          <a:noFill/>
          <a:ln>
            <a:noFill/>
          </a:ln>
        </p:spPr>
      </p:pic>
    </p:spTree>
    <p:extLst>
      <p:ext uri="{BB962C8B-B14F-4D97-AF65-F5344CB8AC3E}">
        <p14:creationId xmlns:p14="http://schemas.microsoft.com/office/powerpoint/2010/main" val="73656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helpful way to think about anxiety</a:t>
            </a:r>
            <a:endParaRPr lang="en-GB" dirty="0"/>
          </a:p>
        </p:txBody>
      </p:sp>
      <p:sp>
        <p:nvSpPr>
          <p:cNvPr id="3" name="Content Placeholder 2"/>
          <p:cNvSpPr>
            <a:spLocks noGrp="1"/>
          </p:cNvSpPr>
          <p:nvPr>
            <p:ph idx="1"/>
          </p:nvPr>
        </p:nvSpPr>
        <p:spPr/>
        <p:txBody>
          <a:bodyPr>
            <a:normAutofit/>
          </a:bodyPr>
          <a:lstStyle/>
          <a:p>
            <a:r>
              <a:rPr lang="en-GB" sz="1900" dirty="0"/>
              <a:t>Almost everything you feel when you’re scared was designed to protect you tens of thousands of years ago, but mostly just gets in the way now.</a:t>
            </a:r>
          </a:p>
          <a:p>
            <a:r>
              <a:rPr lang="en-GB" sz="1900" dirty="0"/>
              <a:t>The problem today is that when you worry, there is no longer a tiger, but our brains release those same chemicals that would have kept our ancestors safe. It’s important to remember that all the feelings that anxiety brings to your body - your heart beating fast, not being able to think of anything else, feeling like you’re not breathing properly, as well as lots of other reactions - are completely normal. It can take some work to learn that when you feel those things, you don’t need to believe that it means danger. A lot of dealing with worry and anxiety is really just practising that thought: </a:t>
            </a:r>
            <a:r>
              <a:rPr lang="en-GB" sz="1900" b="1" dirty="0"/>
              <a:t>my body is feeling something very old that kept my ancestors safe</a:t>
            </a:r>
            <a:r>
              <a:rPr lang="en-GB" b="1" dirty="0" smtClean="0"/>
              <a:t>.</a:t>
            </a:r>
          </a:p>
          <a:p>
            <a:endParaRPr lang="en-GB" b="1"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5668" y="-106977"/>
            <a:ext cx="2776470" cy="196342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55" y="4465443"/>
            <a:ext cx="3408195" cy="1961605"/>
          </a:xfrm>
          <a:prstGeom prst="rect">
            <a:avLst/>
          </a:prstGeom>
        </p:spPr>
      </p:pic>
      <p:pic>
        <p:nvPicPr>
          <p:cNvPr id="7" name="Picture 6" descr="cid:image001.png@01D2495A.1428FB00"/>
          <p:cNvPicPr/>
          <p:nvPr/>
        </p:nvPicPr>
        <p:blipFill>
          <a:blip r:embed="rId4">
            <a:extLst>
              <a:ext uri="{28A0092B-C50C-407E-A947-70E740481C1C}">
                <a14:useLocalDpi xmlns:a14="http://schemas.microsoft.com/office/drawing/2010/main" val="0"/>
              </a:ext>
            </a:extLst>
          </a:blip>
          <a:srcRect/>
          <a:stretch>
            <a:fillRect/>
          </a:stretch>
        </p:blipFill>
        <p:spPr bwMode="auto">
          <a:xfrm>
            <a:off x="10856544" y="5644395"/>
            <a:ext cx="1205594" cy="1213605"/>
          </a:xfrm>
          <a:prstGeom prst="rect">
            <a:avLst/>
          </a:prstGeom>
          <a:noFill/>
          <a:ln>
            <a:noFill/>
          </a:ln>
        </p:spPr>
      </p:pic>
    </p:spTree>
    <p:extLst>
      <p:ext uri="{BB962C8B-B14F-4D97-AF65-F5344CB8AC3E}">
        <p14:creationId xmlns:p14="http://schemas.microsoft.com/office/powerpoint/2010/main" val="1939933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do feel worried/anxious:</a:t>
            </a:r>
            <a:endParaRPr lang="en-GB" dirty="0"/>
          </a:p>
        </p:txBody>
      </p:sp>
      <p:sp>
        <p:nvSpPr>
          <p:cNvPr id="3" name="Content Placeholder 2"/>
          <p:cNvSpPr>
            <a:spLocks noGrp="1"/>
          </p:cNvSpPr>
          <p:nvPr>
            <p:ph idx="1"/>
          </p:nvPr>
        </p:nvSpPr>
        <p:spPr/>
        <p:txBody>
          <a:bodyPr>
            <a:normAutofit fontScale="92500" lnSpcReduction="10000"/>
          </a:bodyPr>
          <a:lstStyle/>
          <a:p>
            <a:pPr lvl="0"/>
            <a:r>
              <a:rPr lang="en-GB" dirty="0"/>
              <a:t>Breathe - in for 3 and our for 3</a:t>
            </a:r>
          </a:p>
          <a:p>
            <a:pPr lvl="0"/>
            <a:r>
              <a:rPr lang="en-GB" dirty="0"/>
              <a:t>Remember these are just chemicals and they can’t hurt you</a:t>
            </a:r>
          </a:p>
          <a:p>
            <a:pPr lvl="0"/>
            <a:r>
              <a:rPr lang="en-GB" dirty="0"/>
              <a:t>Remember you are in control</a:t>
            </a:r>
          </a:p>
          <a:p>
            <a:pPr lvl="0"/>
            <a:r>
              <a:rPr lang="en-GB" dirty="0"/>
              <a:t>Talk about it</a:t>
            </a:r>
          </a:p>
          <a:p>
            <a:pPr marL="0" indent="0">
              <a:buNone/>
            </a:pPr>
            <a:r>
              <a:rPr lang="en-GB" dirty="0"/>
              <a:t>That could be with a teacher, a parent, an older sibling, or any adult you trust. They can help you to remember that the danger you’re fearing is not real. Sometimes when we lose someone, are separated from them, or there’s a big change coming for us, we also feel those same feelings of anxiety - these are also normal, but once again it’s important to find someone you trust that you can talk to. Getting your emotions out is a big part of feeling better.</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09915" y="218204"/>
            <a:ext cx="1721476" cy="1721476"/>
          </a:xfrm>
          <a:prstGeom prst="rect">
            <a:avLst/>
          </a:prstGeom>
        </p:spPr>
      </p:pic>
      <p:pic>
        <p:nvPicPr>
          <p:cNvPr id="6" name="Picture 5" descr="cid:image001.png@01D2495A.1428FB00"/>
          <p:cNvPicPr/>
          <p:nvPr/>
        </p:nvPicPr>
        <p:blipFill>
          <a:blip r:embed="rId3">
            <a:extLst>
              <a:ext uri="{28A0092B-C50C-407E-A947-70E740481C1C}">
                <a14:useLocalDpi xmlns:a14="http://schemas.microsoft.com/office/drawing/2010/main" val="0"/>
              </a:ext>
            </a:extLst>
          </a:blip>
          <a:srcRect/>
          <a:stretch>
            <a:fillRect/>
          </a:stretch>
        </p:blipFill>
        <p:spPr bwMode="auto">
          <a:xfrm>
            <a:off x="10751003" y="5570160"/>
            <a:ext cx="1205594" cy="1213605"/>
          </a:xfrm>
          <a:prstGeom prst="rect">
            <a:avLst/>
          </a:prstGeom>
          <a:noFill/>
          <a:ln>
            <a:noFill/>
          </a:ln>
        </p:spPr>
      </p:pic>
    </p:spTree>
    <p:extLst>
      <p:ext uri="{BB962C8B-B14F-4D97-AF65-F5344CB8AC3E}">
        <p14:creationId xmlns:p14="http://schemas.microsoft.com/office/powerpoint/2010/main" val="151116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1106</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PowerPoint Presentation</vt:lpstr>
      <vt:lpstr>Icebreaker</vt:lpstr>
      <vt:lpstr>Today’s session</vt:lpstr>
      <vt:lpstr>Recap</vt:lpstr>
      <vt:lpstr>  What else can you remember?</vt:lpstr>
      <vt:lpstr>Calming your body and mind </vt:lpstr>
      <vt:lpstr>Learning </vt:lpstr>
      <vt:lpstr>A helpful way to think about anxiety</vt:lpstr>
      <vt:lpstr>If you do feel worried/anxious:</vt:lpstr>
      <vt:lpstr>   Tips and tricks </vt:lpstr>
      <vt:lpstr>   More tips and tricks </vt:lpstr>
      <vt:lpstr>Activities – take five! </vt:lpstr>
      <vt:lpstr>Body scan</vt:lpstr>
      <vt:lpstr>Relaxation – Magic Bubble Blower</vt:lpstr>
      <vt:lpstr>Evaluation</vt:lpstr>
    </vt:vector>
  </TitlesOfParts>
  <Company>Mouchel Business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Hunt</dc:creator>
  <cp:lastModifiedBy>Nicola Hunt</cp:lastModifiedBy>
  <cp:revision>32</cp:revision>
  <dcterms:created xsi:type="dcterms:W3CDTF">2020-09-18T09:28:59Z</dcterms:created>
  <dcterms:modified xsi:type="dcterms:W3CDTF">2021-09-09T14:24:45Z</dcterms:modified>
</cp:coreProperties>
</file>