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B44807-D6CB-47C6-8162-8D8291E3257B}"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D5D07-6431-43B6-8521-A79549FBFE2B}" type="slidenum">
              <a:rPr lang="en-GB" smtClean="0"/>
              <a:t>‹#›</a:t>
            </a:fld>
            <a:endParaRPr lang="en-GB"/>
          </a:p>
        </p:txBody>
      </p:sp>
    </p:spTree>
    <p:extLst>
      <p:ext uri="{BB962C8B-B14F-4D97-AF65-F5344CB8AC3E}">
        <p14:creationId xmlns:p14="http://schemas.microsoft.com/office/powerpoint/2010/main" val="189794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B44807-D6CB-47C6-8162-8D8291E3257B}"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D5D07-6431-43B6-8521-A79549FBFE2B}" type="slidenum">
              <a:rPr lang="en-GB" smtClean="0"/>
              <a:t>‹#›</a:t>
            </a:fld>
            <a:endParaRPr lang="en-GB"/>
          </a:p>
        </p:txBody>
      </p:sp>
    </p:spTree>
    <p:extLst>
      <p:ext uri="{BB962C8B-B14F-4D97-AF65-F5344CB8AC3E}">
        <p14:creationId xmlns:p14="http://schemas.microsoft.com/office/powerpoint/2010/main" val="221843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B44807-D6CB-47C6-8162-8D8291E3257B}"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D5D07-6431-43B6-8521-A79549FBFE2B}" type="slidenum">
              <a:rPr lang="en-GB" smtClean="0"/>
              <a:t>‹#›</a:t>
            </a:fld>
            <a:endParaRPr lang="en-GB"/>
          </a:p>
        </p:txBody>
      </p:sp>
    </p:spTree>
    <p:extLst>
      <p:ext uri="{BB962C8B-B14F-4D97-AF65-F5344CB8AC3E}">
        <p14:creationId xmlns:p14="http://schemas.microsoft.com/office/powerpoint/2010/main" val="97116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B44807-D6CB-47C6-8162-8D8291E3257B}"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D5D07-6431-43B6-8521-A79549FBFE2B}" type="slidenum">
              <a:rPr lang="en-GB" smtClean="0"/>
              <a:t>‹#›</a:t>
            </a:fld>
            <a:endParaRPr lang="en-GB"/>
          </a:p>
        </p:txBody>
      </p:sp>
    </p:spTree>
    <p:extLst>
      <p:ext uri="{BB962C8B-B14F-4D97-AF65-F5344CB8AC3E}">
        <p14:creationId xmlns:p14="http://schemas.microsoft.com/office/powerpoint/2010/main" val="97984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44807-D6CB-47C6-8162-8D8291E3257B}"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D5D07-6431-43B6-8521-A79549FBFE2B}" type="slidenum">
              <a:rPr lang="en-GB" smtClean="0"/>
              <a:t>‹#›</a:t>
            </a:fld>
            <a:endParaRPr lang="en-GB"/>
          </a:p>
        </p:txBody>
      </p:sp>
    </p:spTree>
    <p:extLst>
      <p:ext uri="{BB962C8B-B14F-4D97-AF65-F5344CB8AC3E}">
        <p14:creationId xmlns:p14="http://schemas.microsoft.com/office/powerpoint/2010/main" val="390993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B44807-D6CB-47C6-8162-8D8291E3257B}"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D5D07-6431-43B6-8521-A79549FBFE2B}" type="slidenum">
              <a:rPr lang="en-GB" smtClean="0"/>
              <a:t>‹#›</a:t>
            </a:fld>
            <a:endParaRPr lang="en-GB"/>
          </a:p>
        </p:txBody>
      </p:sp>
    </p:spTree>
    <p:extLst>
      <p:ext uri="{BB962C8B-B14F-4D97-AF65-F5344CB8AC3E}">
        <p14:creationId xmlns:p14="http://schemas.microsoft.com/office/powerpoint/2010/main" val="82239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B44807-D6CB-47C6-8162-8D8291E3257B}" type="datetimeFigureOut">
              <a:rPr lang="en-GB" smtClean="0"/>
              <a:t>09/09/2021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DD5D07-6431-43B6-8521-A79549FBFE2B}" type="slidenum">
              <a:rPr lang="en-GB" smtClean="0"/>
              <a:t>‹#›</a:t>
            </a:fld>
            <a:endParaRPr lang="en-GB"/>
          </a:p>
        </p:txBody>
      </p:sp>
    </p:spTree>
    <p:extLst>
      <p:ext uri="{BB962C8B-B14F-4D97-AF65-F5344CB8AC3E}">
        <p14:creationId xmlns:p14="http://schemas.microsoft.com/office/powerpoint/2010/main" val="120193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B44807-D6CB-47C6-8162-8D8291E3257B}" type="datetimeFigureOut">
              <a:rPr lang="en-GB" smtClean="0"/>
              <a:t>09/09/2021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DD5D07-6431-43B6-8521-A79549FBFE2B}" type="slidenum">
              <a:rPr lang="en-GB" smtClean="0"/>
              <a:t>‹#›</a:t>
            </a:fld>
            <a:endParaRPr lang="en-GB"/>
          </a:p>
        </p:txBody>
      </p:sp>
    </p:spTree>
    <p:extLst>
      <p:ext uri="{BB962C8B-B14F-4D97-AF65-F5344CB8AC3E}">
        <p14:creationId xmlns:p14="http://schemas.microsoft.com/office/powerpoint/2010/main" val="386312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44807-D6CB-47C6-8162-8D8291E3257B}" type="datetimeFigureOut">
              <a:rPr lang="en-GB" smtClean="0"/>
              <a:t>09/09/2021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DD5D07-6431-43B6-8521-A79549FBFE2B}" type="slidenum">
              <a:rPr lang="en-GB" smtClean="0"/>
              <a:t>‹#›</a:t>
            </a:fld>
            <a:endParaRPr lang="en-GB"/>
          </a:p>
        </p:txBody>
      </p:sp>
    </p:spTree>
    <p:extLst>
      <p:ext uri="{BB962C8B-B14F-4D97-AF65-F5344CB8AC3E}">
        <p14:creationId xmlns:p14="http://schemas.microsoft.com/office/powerpoint/2010/main" val="170121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44807-D6CB-47C6-8162-8D8291E3257B}"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D5D07-6431-43B6-8521-A79549FBFE2B}" type="slidenum">
              <a:rPr lang="en-GB" smtClean="0"/>
              <a:t>‹#›</a:t>
            </a:fld>
            <a:endParaRPr lang="en-GB"/>
          </a:p>
        </p:txBody>
      </p:sp>
    </p:spTree>
    <p:extLst>
      <p:ext uri="{BB962C8B-B14F-4D97-AF65-F5344CB8AC3E}">
        <p14:creationId xmlns:p14="http://schemas.microsoft.com/office/powerpoint/2010/main" val="312908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44807-D6CB-47C6-8162-8D8291E3257B}"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D5D07-6431-43B6-8521-A79549FBFE2B}" type="slidenum">
              <a:rPr lang="en-GB" smtClean="0"/>
              <a:t>‹#›</a:t>
            </a:fld>
            <a:endParaRPr lang="en-GB"/>
          </a:p>
        </p:txBody>
      </p:sp>
    </p:spTree>
    <p:extLst>
      <p:ext uri="{BB962C8B-B14F-4D97-AF65-F5344CB8AC3E}">
        <p14:creationId xmlns:p14="http://schemas.microsoft.com/office/powerpoint/2010/main" val="256172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44807-D6CB-47C6-8162-8D8291E3257B}" type="datetimeFigureOut">
              <a:rPr lang="en-GB" smtClean="0"/>
              <a:t>09/09/2021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D5D07-6431-43B6-8521-A79549FBFE2B}" type="slidenum">
              <a:rPr lang="en-GB" smtClean="0"/>
              <a:t>‹#›</a:t>
            </a:fld>
            <a:endParaRPr lang="en-GB"/>
          </a:p>
        </p:txBody>
      </p:sp>
    </p:spTree>
    <p:extLst>
      <p:ext uri="{BB962C8B-B14F-4D97-AF65-F5344CB8AC3E}">
        <p14:creationId xmlns:p14="http://schemas.microsoft.com/office/powerpoint/2010/main" val="1787889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b="1" i="1" dirty="0" smtClean="0"/>
              <a:t>Giving all South Tees children and young people the necessary support to build resilience to achieve good emotional health’</a:t>
            </a:r>
            <a:endParaRPr lang="en-GB" dirty="0" smtClean="0"/>
          </a:p>
          <a:p>
            <a:endParaRPr lang="en-GB" dirty="0"/>
          </a:p>
        </p:txBody>
      </p:sp>
      <p:pic>
        <p:nvPicPr>
          <p:cNvPr id="4" name="Picture 3" descr="cid:image001.png@01D2495A.1428FB00"/>
          <p:cNvPicPr/>
          <p:nvPr/>
        </p:nvPicPr>
        <p:blipFill>
          <a:blip r:embed="rId2">
            <a:extLst>
              <a:ext uri="{28A0092B-C50C-407E-A947-70E740481C1C}">
                <a14:useLocalDpi xmlns:a14="http://schemas.microsoft.com/office/drawing/2010/main" val="0"/>
              </a:ext>
            </a:extLst>
          </a:blip>
          <a:srcRect/>
          <a:stretch>
            <a:fillRect/>
          </a:stretch>
        </p:blipFill>
        <p:spPr bwMode="auto">
          <a:xfrm>
            <a:off x="4855335" y="1326524"/>
            <a:ext cx="2125013" cy="1944710"/>
          </a:xfrm>
          <a:prstGeom prst="rect">
            <a:avLst/>
          </a:prstGeom>
          <a:noFill/>
          <a:ln>
            <a:noFill/>
          </a:ln>
        </p:spPr>
      </p:pic>
    </p:spTree>
    <p:extLst>
      <p:ext uri="{BB962C8B-B14F-4D97-AF65-F5344CB8AC3E}">
        <p14:creationId xmlns:p14="http://schemas.microsoft.com/office/powerpoint/2010/main" val="3733130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Triangle breathing</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5179" y="2994996"/>
            <a:ext cx="3665783" cy="3083832"/>
          </a:xfrm>
        </p:spPr>
      </p:pic>
      <p:sp>
        <p:nvSpPr>
          <p:cNvPr id="5" name="Rectangle 4"/>
          <p:cNvSpPr/>
          <p:nvPr/>
        </p:nvSpPr>
        <p:spPr>
          <a:xfrm>
            <a:off x="838200" y="1781790"/>
            <a:ext cx="6096000" cy="923330"/>
          </a:xfrm>
          <a:prstGeom prst="rect">
            <a:avLst/>
          </a:prstGeom>
        </p:spPr>
        <p:txBody>
          <a:bodyPr>
            <a:spAutoFit/>
          </a:bodyPr>
          <a:lstStyle/>
          <a:p>
            <a:r>
              <a:rPr lang="en-GB" dirty="0" smtClean="0"/>
              <a:t>Remember</a:t>
            </a:r>
            <a:r>
              <a:rPr lang="en-GB" i="1" dirty="0" smtClean="0"/>
              <a:t> we talked about doing the helpful activities all of the </a:t>
            </a:r>
            <a:r>
              <a:rPr lang="en-GB" dirty="0" smtClean="0"/>
              <a:t>time to build up protection – keep in daily habits which help you. </a:t>
            </a:r>
            <a:endParaRPr lang="en-GB" dirty="0"/>
          </a:p>
        </p:txBody>
      </p:sp>
    </p:spTree>
    <p:extLst>
      <p:ext uri="{BB962C8B-B14F-4D97-AF65-F5344CB8AC3E}">
        <p14:creationId xmlns:p14="http://schemas.microsoft.com/office/powerpoint/2010/main" val="2345580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feedback</a:t>
            </a:r>
            <a:endParaRPr lang="en-GB" dirty="0"/>
          </a:p>
        </p:txBody>
      </p:sp>
      <p:sp>
        <p:nvSpPr>
          <p:cNvPr id="3" name="Content Placeholder 2"/>
          <p:cNvSpPr>
            <a:spLocks noGrp="1"/>
          </p:cNvSpPr>
          <p:nvPr>
            <p:ph idx="1"/>
          </p:nvPr>
        </p:nvSpPr>
        <p:spPr/>
        <p:txBody>
          <a:bodyPr/>
          <a:lstStyle/>
          <a:p>
            <a:r>
              <a:rPr lang="en-GB" dirty="0" smtClean="0"/>
              <a:t>Have you been using the practices?</a:t>
            </a:r>
          </a:p>
          <a:p>
            <a:r>
              <a:rPr lang="en-GB" dirty="0" smtClean="0"/>
              <a:t>It’s like any new skill, it takes time to learn, that is why it is called a practice so be kind to yourself whilst you are learning. </a:t>
            </a:r>
          </a:p>
          <a:p>
            <a:r>
              <a:rPr lang="en-GB" dirty="0" smtClean="0"/>
              <a:t>What gets in the way of you using the practices?</a:t>
            </a:r>
          </a:p>
          <a:p>
            <a:r>
              <a:rPr lang="en-GB" smtClean="0"/>
              <a:t>Any questions?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6873" y="3631843"/>
            <a:ext cx="3528811" cy="2821725"/>
          </a:xfrm>
          <a:prstGeom prst="rect">
            <a:avLst/>
          </a:prstGeom>
        </p:spPr>
      </p:pic>
      <p:pic>
        <p:nvPicPr>
          <p:cNvPr id="5" name="Picture 4" descr="cid:image001.png@01D2495A.1428FB00"/>
          <p:cNvPicPr/>
          <p:nvPr/>
        </p:nvPicPr>
        <p:blipFill>
          <a:blip r:embed="rId3">
            <a:extLst>
              <a:ext uri="{28A0092B-C50C-407E-A947-70E740481C1C}">
                <a14:useLocalDpi xmlns:a14="http://schemas.microsoft.com/office/drawing/2010/main" val="0"/>
              </a:ext>
            </a:extLst>
          </a:blip>
          <a:srcRect/>
          <a:stretch>
            <a:fillRect/>
          </a:stretch>
        </p:blipFill>
        <p:spPr bwMode="auto">
          <a:xfrm>
            <a:off x="10751003" y="88520"/>
            <a:ext cx="1205594" cy="1213605"/>
          </a:xfrm>
          <a:prstGeom prst="rect">
            <a:avLst/>
          </a:prstGeom>
          <a:noFill/>
          <a:ln>
            <a:noFill/>
          </a:ln>
        </p:spPr>
      </p:pic>
    </p:spTree>
    <p:extLst>
      <p:ext uri="{BB962C8B-B14F-4D97-AF65-F5344CB8AC3E}">
        <p14:creationId xmlns:p14="http://schemas.microsoft.com/office/powerpoint/2010/main" val="45502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Relaxation story</a:t>
            </a:r>
            <a:endParaRPr lang="en-GB" dirty="0"/>
          </a:p>
        </p:txBody>
      </p:sp>
      <p:sp>
        <p:nvSpPr>
          <p:cNvPr id="3" name="Content Placeholder 2"/>
          <p:cNvSpPr>
            <a:spLocks noGrp="1"/>
          </p:cNvSpPr>
          <p:nvPr>
            <p:ph idx="1"/>
          </p:nvPr>
        </p:nvSpPr>
        <p:spPr/>
        <p:txBody>
          <a:bodyPr/>
          <a:lstStyle/>
          <a:p>
            <a:endParaRPr lang="en-GB" dirty="0" smtClean="0"/>
          </a:p>
          <a:p>
            <a:pPr algn="ctr"/>
            <a:r>
              <a:rPr lang="en-GB" sz="1800" b="1" dirty="0" smtClean="0"/>
              <a:t>1. Butterfly</a:t>
            </a:r>
          </a:p>
          <a:p>
            <a:pPr algn="ctr"/>
            <a:r>
              <a:rPr lang="en-GB" sz="1800" b="1" dirty="0" smtClean="0"/>
              <a:t>2. Magic bubble blower</a:t>
            </a:r>
          </a:p>
          <a:p>
            <a:pPr algn="ctr"/>
            <a:r>
              <a:rPr lang="en-GB" sz="1800" b="1" dirty="0" smtClean="0"/>
              <a:t>3. Rainbow waterfall</a:t>
            </a:r>
          </a:p>
          <a:p>
            <a:pPr algn="ctr"/>
            <a:r>
              <a:rPr lang="en-GB" sz="1800" b="1" dirty="0" smtClean="0"/>
              <a:t>4. Beach</a:t>
            </a:r>
          </a:p>
          <a:p>
            <a:pPr algn="ctr"/>
            <a:r>
              <a:rPr lang="en-GB" sz="1800" b="1" dirty="0" smtClean="0"/>
              <a:t>5. Inner Kingdom</a:t>
            </a:r>
            <a:endParaRPr lang="en-GB" sz="1800" b="1"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680" y="2288565"/>
            <a:ext cx="1945433" cy="1470667"/>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396" y="2288565"/>
            <a:ext cx="2189795" cy="1484945"/>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497" y="4350595"/>
            <a:ext cx="2486345" cy="1644520"/>
          </a:xfrm>
          <a:prstGeom prst="rect">
            <a:avLst/>
          </a:prstGeom>
        </p:spPr>
      </p:pic>
      <p:pic>
        <p:nvPicPr>
          <p:cNvPr id="7"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2396" y="4454401"/>
            <a:ext cx="2292826" cy="1436907"/>
          </a:xfrm>
          <a:prstGeom prst="rect">
            <a:avLst/>
          </a:prstGeom>
        </p:spPr>
      </p:pic>
      <p:pic>
        <p:nvPicPr>
          <p:cNvPr id="8"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7155" y="4359113"/>
            <a:ext cx="2405665" cy="1528519"/>
          </a:xfrm>
          <a:prstGeom prst="rect">
            <a:avLst/>
          </a:prstGeom>
        </p:spPr>
      </p:pic>
    </p:spTree>
    <p:extLst>
      <p:ext uri="{BB962C8B-B14F-4D97-AF65-F5344CB8AC3E}">
        <p14:creationId xmlns:p14="http://schemas.microsoft.com/office/powerpoint/2010/main" val="3209488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a:xfrm>
            <a:off x="3774583" y="5882470"/>
            <a:ext cx="10515600" cy="4351338"/>
          </a:xfrm>
        </p:spPr>
        <p:txBody>
          <a:bodyPr/>
          <a:lstStyle/>
          <a:p>
            <a:pPr marL="0" indent="0">
              <a:buNone/>
            </a:pPr>
            <a:endParaRPr lang="en-GB" dirty="0" smtClean="0"/>
          </a:p>
          <a:p>
            <a:pPr marL="0" indent="0">
              <a:buNone/>
            </a:pPr>
            <a:endParaRPr lang="en-GB" dirty="0" smtClean="0"/>
          </a:p>
        </p:txBody>
      </p:sp>
      <p:pic>
        <p:nvPicPr>
          <p:cNvPr id="1032" name="Picture 8" descr="Cartoon-That's All Folks Screen | Pre-Designed Photoshop Graphics ~  Creative Mar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507" y="2163651"/>
            <a:ext cx="5780423" cy="402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528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58082" cy="1325563"/>
          </a:xfrm>
        </p:spPr>
        <p:txBody>
          <a:bodyPr>
            <a:normAutofit/>
          </a:bodyPr>
          <a:lstStyle/>
          <a:p>
            <a:r>
              <a:rPr lang="en-GB" dirty="0" smtClean="0"/>
              <a:t>Icebreaker – Never have I ever game  </a:t>
            </a:r>
            <a:endParaRPr lang="en-GB" dirty="0"/>
          </a:p>
        </p:txBody>
      </p:sp>
      <p:sp>
        <p:nvSpPr>
          <p:cNvPr id="3" name="Content Placeholder 2"/>
          <p:cNvSpPr>
            <a:spLocks noGrp="1"/>
          </p:cNvSpPr>
          <p:nvPr>
            <p:ph idx="1"/>
          </p:nvPr>
        </p:nvSpPr>
        <p:spPr/>
        <p:txBody>
          <a:bodyPr/>
          <a:lstStyle/>
          <a:p>
            <a:r>
              <a:rPr lang="en-GB" dirty="0" smtClean="0"/>
              <a:t>Touched a worm</a:t>
            </a:r>
          </a:p>
          <a:p>
            <a:r>
              <a:rPr lang="en-GB" dirty="0" smtClean="0"/>
              <a:t>Played in the mud</a:t>
            </a:r>
          </a:p>
          <a:p>
            <a:r>
              <a:rPr lang="en-GB" dirty="0" smtClean="0"/>
              <a:t>Let a dog lick my face</a:t>
            </a:r>
          </a:p>
          <a:p>
            <a:r>
              <a:rPr lang="en-GB" dirty="0" smtClean="0"/>
              <a:t>Eaten cold pizza</a:t>
            </a:r>
          </a:p>
          <a:p>
            <a:r>
              <a:rPr lang="en-GB" dirty="0" smtClean="0"/>
              <a:t>Fallen out of my bed whilst sleeping</a:t>
            </a:r>
          </a:p>
          <a:p>
            <a:r>
              <a:rPr lang="en-GB" dirty="0" smtClean="0"/>
              <a:t>Danced in front of a mirror</a:t>
            </a:r>
          </a:p>
          <a:p>
            <a:r>
              <a:rPr lang="en-GB" dirty="0" smtClean="0"/>
              <a:t>Squished a snail with my foot</a:t>
            </a:r>
          </a:p>
          <a:p>
            <a:r>
              <a:rPr lang="en-GB" dirty="0" smtClean="0"/>
              <a:t>Gone surfing</a:t>
            </a:r>
          </a:p>
          <a:p>
            <a:endParaRPr lang="en-GB" dirty="0"/>
          </a:p>
        </p:txBody>
      </p:sp>
      <p:pic>
        <p:nvPicPr>
          <p:cNvPr id="1036" name="Picture 12" descr="Question marks | Diocese of 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047" y="1818734"/>
            <a:ext cx="3670479" cy="406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99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session</a:t>
            </a:r>
            <a:endParaRPr lang="en-GB" dirty="0"/>
          </a:p>
        </p:txBody>
      </p:sp>
      <p:sp>
        <p:nvSpPr>
          <p:cNvPr id="3" name="Content Placeholder 2"/>
          <p:cNvSpPr>
            <a:spLocks noGrp="1"/>
          </p:cNvSpPr>
          <p:nvPr>
            <p:ph idx="1"/>
          </p:nvPr>
        </p:nvSpPr>
        <p:spPr/>
        <p:txBody>
          <a:bodyPr/>
          <a:lstStyle/>
          <a:p>
            <a:r>
              <a:rPr lang="en-GB" dirty="0" smtClean="0"/>
              <a:t>What have we learned?</a:t>
            </a:r>
          </a:p>
          <a:p>
            <a:r>
              <a:rPr lang="en-GB" dirty="0" smtClean="0"/>
              <a:t>Are you using the practices?</a:t>
            </a:r>
          </a:p>
          <a:p>
            <a:r>
              <a:rPr lang="en-GB" dirty="0" smtClean="0"/>
              <a:t>What gets in the way of you using the practices?</a:t>
            </a:r>
          </a:p>
          <a:p>
            <a:r>
              <a:rPr lang="en-GB" dirty="0" smtClean="0"/>
              <a:t>Relaxation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367" y="277812"/>
            <a:ext cx="3095625" cy="3095625"/>
          </a:xfrm>
          <a:prstGeom prst="rect">
            <a:avLst/>
          </a:prstGeom>
        </p:spPr>
      </p:pic>
      <p:pic>
        <p:nvPicPr>
          <p:cNvPr id="5" name="Picture 4" descr="cid:image001.png@01D2495A.1428FB00"/>
          <p:cNvPicPr/>
          <p:nvPr/>
        </p:nvPicPr>
        <p:blipFill>
          <a:blip r:embed="rId3">
            <a:extLst>
              <a:ext uri="{28A0092B-C50C-407E-A947-70E740481C1C}">
                <a14:useLocalDpi xmlns:a14="http://schemas.microsoft.com/office/drawing/2010/main" val="0"/>
              </a:ext>
            </a:extLst>
          </a:blip>
          <a:srcRect/>
          <a:stretch>
            <a:fillRect/>
          </a:stretch>
        </p:blipFill>
        <p:spPr bwMode="auto">
          <a:xfrm>
            <a:off x="10778398" y="5570160"/>
            <a:ext cx="1205594" cy="1213605"/>
          </a:xfrm>
          <a:prstGeom prst="rect">
            <a:avLst/>
          </a:prstGeom>
          <a:noFill/>
          <a:ln>
            <a:noFill/>
          </a:ln>
        </p:spPr>
      </p:pic>
    </p:spTree>
    <p:extLst>
      <p:ext uri="{BB962C8B-B14F-4D97-AF65-F5344CB8AC3E}">
        <p14:creationId xmlns:p14="http://schemas.microsoft.com/office/powerpoint/2010/main" val="1997892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Anxiety </a:t>
            </a:r>
            <a:endParaRPr lang="en-GB" dirty="0"/>
          </a:p>
        </p:txBody>
      </p:sp>
      <p:sp>
        <p:nvSpPr>
          <p:cNvPr id="3" name="Content Placeholder 2"/>
          <p:cNvSpPr>
            <a:spLocks noGrp="1"/>
          </p:cNvSpPr>
          <p:nvPr>
            <p:ph idx="1"/>
          </p:nvPr>
        </p:nvSpPr>
        <p:spPr/>
        <p:txBody>
          <a:bodyPr>
            <a:normAutofit lnSpcReduction="10000"/>
          </a:bodyPr>
          <a:lstStyle/>
          <a:p>
            <a:r>
              <a:rPr lang="en-GB" sz="1800" dirty="0" smtClean="0"/>
              <a:t>We started by looking at want anxiety is – can anyone remember the words we used to describe it? </a:t>
            </a:r>
          </a:p>
          <a:p>
            <a:pPr>
              <a:buFont typeface="Wingdings" panose="05000000000000000000" pitchFamily="2" charset="2"/>
              <a:buChar char="Ø"/>
            </a:pPr>
            <a:r>
              <a:rPr lang="en-GB" sz="1800" dirty="0" smtClean="0"/>
              <a:t>Worried/scared/concern/fear</a:t>
            </a:r>
          </a:p>
          <a:p>
            <a:r>
              <a:rPr lang="en-GB" sz="1800" dirty="0" smtClean="0"/>
              <a:t>Remember that it is very normal to feel anxious at times, everyone does. It’s good to talk about it to a trusted adult or to your friends.</a:t>
            </a:r>
          </a:p>
          <a:p>
            <a:r>
              <a:rPr lang="en-GB" sz="1800" dirty="0" smtClean="0"/>
              <a:t>We looked at examples of why we might feel anxious, can you remember some of them?</a:t>
            </a:r>
          </a:p>
          <a:p>
            <a:pPr>
              <a:buFont typeface="Wingdings" panose="05000000000000000000" pitchFamily="2" charset="2"/>
              <a:buChar char="Ø"/>
            </a:pPr>
            <a:r>
              <a:rPr lang="en-GB" sz="1800" dirty="0" smtClean="0"/>
              <a:t>Can be triggered by big life changes such as moving house, starting a new school and also by daily smaller pressures like managing homework, being on time for school </a:t>
            </a:r>
            <a:r>
              <a:rPr lang="en-GB" sz="1800" dirty="0" err="1" smtClean="0"/>
              <a:t>etc</a:t>
            </a:r>
            <a:endParaRPr lang="en-GB" sz="1800" dirty="0" smtClean="0"/>
          </a:p>
          <a:p>
            <a:r>
              <a:rPr lang="en-GB" sz="1800" dirty="0" smtClean="0"/>
              <a:t>We considered what anxiety can feel like in the body. What are the physical symptoms?</a:t>
            </a:r>
          </a:p>
          <a:p>
            <a:pPr>
              <a:buFont typeface="Wingdings" panose="05000000000000000000" pitchFamily="2" charset="2"/>
              <a:buChar char="Ø"/>
            </a:pPr>
            <a:r>
              <a:rPr lang="en-GB" sz="1800" dirty="0" smtClean="0"/>
              <a:t>Racing heart, short of breath, feeling hot, butterflies, feeling sick, shaky</a:t>
            </a:r>
          </a:p>
          <a:p>
            <a:r>
              <a:rPr lang="en-GB" sz="1800" dirty="0" smtClean="0"/>
              <a:t>The body has an automatic reaction to fear, can you remember the name for this?</a:t>
            </a:r>
          </a:p>
          <a:p>
            <a:pPr>
              <a:buFont typeface="Wingdings" panose="05000000000000000000" pitchFamily="2" charset="2"/>
              <a:buChar char="Ø"/>
            </a:pPr>
            <a:r>
              <a:rPr lang="en-GB" sz="1800" dirty="0" smtClean="0"/>
              <a:t>FFF Fight. Flight. Freeze</a:t>
            </a:r>
          </a:p>
          <a:p>
            <a:r>
              <a:rPr lang="en-GB" sz="1800" dirty="0" smtClean="0"/>
              <a:t>This helps our bodies spring into action when we feel under threat, these feelings and sensations can feel uncomfortable but they are not dangerous. In the modern world we don’t have to fight tigers but our bodies still  respond in the same way to a perceived threat.</a:t>
            </a:r>
            <a:endParaRPr lang="en-GB"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7493" y="218204"/>
            <a:ext cx="1463898" cy="1463898"/>
          </a:xfrm>
          <a:prstGeom prst="rect">
            <a:avLst/>
          </a:prstGeom>
        </p:spPr>
      </p:pic>
    </p:spTree>
    <p:extLst>
      <p:ext uri="{BB962C8B-B14F-4D97-AF65-F5344CB8AC3E}">
        <p14:creationId xmlns:p14="http://schemas.microsoft.com/office/powerpoint/2010/main" val="358404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ways to manage anxiety </a:t>
            </a:r>
            <a:endParaRPr lang="en-GB" dirty="0"/>
          </a:p>
        </p:txBody>
      </p:sp>
      <p:sp>
        <p:nvSpPr>
          <p:cNvPr id="3" name="Content Placeholder 2"/>
          <p:cNvSpPr>
            <a:spLocks noGrp="1"/>
          </p:cNvSpPr>
          <p:nvPr>
            <p:ph idx="1"/>
          </p:nvPr>
        </p:nvSpPr>
        <p:spPr/>
        <p:txBody>
          <a:bodyPr/>
          <a:lstStyle/>
          <a:p>
            <a:r>
              <a:rPr lang="en-GB" sz="1800" dirty="0" smtClean="0"/>
              <a:t>We discussed lots of techniques we can use to help us feel safe and calm. Which ones can you remember?</a:t>
            </a:r>
          </a:p>
          <a:p>
            <a:pPr>
              <a:buFont typeface="Wingdings" panose="05000000000000000000" pitchFamily="2" charset="2"/>
              <a:buChar char="Ø"/>
            </a:pPr>
            <a:r>
              <a:rPr lang="en-GB" sz="1800" dirty="0" smtClean="0"/>
              <a:t>Talk About It- Talking about your feelings is one of the most powerful ways to control them. Tell a trusted person, like a parent, friend or teacher what you’re worried about</a:t>
            </a:r>
          </a:p>
          <a:p>
            <a:pPr>
              <a:buFont typeface="Wingdings" panose="05000000000000000000" pitchFamily="2" charset="2"/>
              <a:buChar char="Ø"/>
            </a:pPr>
            <a:r>
              <a:rPr lang="en-US" sz="1800" dirty="0" smtClean="0"/>
              <a:t>Imagine your favorite place - it’s like taking a mini vacation wherever you are.</a:t>
            </a:r>
          </a:p>
          <a:p>
            <a:pPr>
              <a:buFont typeface="Wingdings" panose="05000000000000000000" pitchFamily="2" charset="2"/>
              <a:buChar char="Ø"/>
            </a:pPr>
            <a:r>
              <a:rPr lang="en-US" sz="1800" dirty="0" smtClean="0"/>
              <a:t>Squeeze Something (play dough, clay, silly putty, your fists, a stress ball)</a:t>
            </a:r>
            <a:endParaRPr lang="en-GB" sz="1800" dirty="0" smtClean="0"/>
          </a:p>
          <a:p>
            <a:pPr>
              <a:buFont typeface="Wingdings" panose="05000000000000000000" pitchFamily="2" charset="2"/>
              <a:buChar char="Ø"/>
            </a:pPr>
            <a:r>
              <a:rPr lang="en-US" sz="1800" dirty="0" smtClean="0"/>
              <a:t>Sleep and eat well (they help your body function well)</a:t>
            </a:r>
          </a:p>
          <a:p>
            <a:pPr>
              <a:buFont typeface="Wingdings" panose="05000000000000000000" pitchFamily="2" charset="2"/>
              <a:buChar char="Ø"/>
            </a:pPr>
            <a:r>
              <a:rPr lang="en-GB" sz="1800" dirty="0" smtClean="0"/>
              <a:t>Take time to relax and do activities that you enjoy</a:t>
            </a:r>
          </a:p>
          <a:p>
            <a:pPr>
              <a:buFont typeface="Wingdings" panose="05000000000000000000" pitchFamily="2" charset="2"/>
              <a:buChar char="Ø"/>
            </a:pPr>
            <a:r>
              <a:rPr lang="en-GB" sz="1800" dirty="0" smtClean="0"/>
              <a:t>Move your body – get active to release the stress and feel good</a:t>
            </a:r>
          </a:p>
          <a:p>
            <a:pPr>
              <a:buFont typeface="Wingdings" panose="05000000000000000000" pitchFamily="2" charset="2"/>
              <a:buChar char="Ø"/>
            </a:pPr>
            <a:r>
              <a:rPr lang="en-GB" sz="1800" dirty="0" smtClean="0"/>
              <a:t>5,4,3,2,1 grounding technique - calm yourself using your senses</a:t>
            </a:r>
          </a:p>
          <a:p>
            <a:pPr>
              <a:buFont typeface="Wingdings" panose="05000000000000000000" pitchFamily="2" charset="2"/>
              <a:buChar char="Ø"/>
            </a:pPr>
            <a:r>
              <a:rPr lang="en-GB" sz="1800" dirty="0" smtClean="0"/>
              <a:t>Tense and relax muscle exercise</a:t>
            </a:r>
          </a:p>
          <a:p>
            <a:pPr>
              <a:buFont typeface="Wingdings" panose="05000000000000000000" pitchFamily="2" charset="2"/>
              <a:buChar char="Ø"/>
            </a:pPr>
            <a:r>
              <a:rPr lang="en-GB" sz="1800" dirty="0" smtClean="0"/>
              <a:t>Relaxation for your mind – stories, breathing exercises.</a:t>
            </a:r>
            <a:endParaRPr lang="en-GB"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8697" y="121521"/>
            <a:ext cx="2312831" cy="1569167"/>
          </a:xfrm>
          <a:prstGeom prst="rect">
            <a:avLst/>
          </a:prstGeom>
        </p:spPr>
      </p:pic>
      <p:pic>
        <p:nvPicPr>
          <p:cNvPr id="5" name="Picture 4" descr="cid:image001.png@01D2495A.1428FB00"/>
          <p:cNvPicPr/>
          <p:nvPr/>
        </p:nvPicPr>
        <p:blipFill>
          <a:blip r:embed="rId3">
            <a:extLst>
              <a:ext uri="{28A0092B-C50C-407E-A947-70E740481C1C}">
                <a14:useLocalDpi xmlns:a14="http://schemas.microsoft.com/office/drawing/2010/main" val="0"/>
              </a:ext>
            </a:extLst>
          </a:blip>
          <a:srcRect/>
          <a:stretch>
            <a:fillRect/>
          </a:stretch>
        </p:blipFill>
        <p:spPr bwMode="auto">
          <a:xfrm>
            <a:off x="10751003" y="5570160"/>
            <a:ext cx="1205594" cy="1213605"/>
          </a:xfrm>
          <a:prstGeom prst="rect">
            <a:avLst/>
          </a:prstGeom>
          <a:noFill/>
          <a:ln>
            <a:noFill/>
          </a:ln>
        </p:spPr>
      </p:pic>
    </p:spTree>
    <p:extLst>
      <p:ext uri="{BB962C8B-B14F-4D97-AF65-F5344CB8AC3E}">
        <p14:creationId xmlns:p14="http://schemas.microsoft.com/office/powerpoint/2010/main" val="3129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Feelings thermometer</a:t>
            </a:r>
            <a:endParaRPr lang="en-GB" dirty="0"/>
          </a:p>
        </p:txBody>
      </p:sp>
      <p:sp>
        <p:nvSpPr>
          <p:cNvPr id="3" name="Content Placeholder 2"/>
          <p:cNvSpPr>
            <a:spLocks noGrp="1"/>
          </p:cNvSpPr>
          <p:nvPr>
            <p:ph idx="1"/>
          </p:nvPr>
        </p:nvSpPr>
        <p:spPr/>
        <p:txBody>
          <a:bodyPr/>
          <a:lstStyle/>
          <a:p>
            <a:r>
              <a:rPr lang="en-GB" dirty="0" smtClean="0"/>
              <a:t>We talked about our feelings being signals in our body</a:t>
            </a:r>
          </a:p>
          <a:p>
            <a:r>
              <a:rPr lang="en-GB" sz="1600" dirty="0"/>
              <a:t>I</a:t>
            </a:r>
            <a:r>
              <a:rPr lang="en-GB" sz="1600" dirty="0" smtClean="0"/>
              <a:t>t is important that we listen to them as they give us clues about what is going on around us.</a:t>
            </a:r>
          </a:p>
          <a:p>
            <a:r>
              <a:rPr lang="en-GB" sz="1600" dirty="0" smtClean="0"/>
              <a:t> Some feelings are comfortable like happy or excited, some are uncomfortable like sad or angry.</a:t>
            </a:r>
          </a:p>
          <a:p>
            <a:r>
              <a:rPr lang="en-GB" sz="1600" dirty="0" smtClean="0"/>
              <a:t> We all have feelings and all of these feelings are OK! </a:t>
            </a:r>
          </a:p>
          <a:p>
            <a:r>
              <a:rPr lang="en-GB" sz="1600" dirty="0" smtClean="0"/>
              <a:t>It’s important to think about how you are feeling and when you feel uncomfortable,</a:t>
            </a:r>
          </a:p>
          <a:p>
            <a:pPr marL="0" indent="0">
              <a:buNone/>
            </a:pPr>
            <a:r>
              <a:rPr lang="en-GB" sz="1600" dirty="0" smtClean="0"/>
              <a:t> remember that you can do things to move towards a more comfortable feeling instead.</a:t>
            </a:r>
          </a:p>
          <a:p>
            <a:pPr marL="0" indent="0">
              <a:buNone/>
            </a:pPr>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8436" y="2377930"/>
            <a:ext cx="2801793" cy="32467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366" y="4240219"/>
            <a:ext cx="1867438" cy="1900705"/>
          </a:xfrm>
          <a:prstGeom prst="rect">
            <a:avLst/>
          </a:prstGeom>
        </p:spPr>
      </p:pic>
      <p:pic>
        <p:nvPicPr>
          <p:cNvPr id="6"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401" y="4001294"/>
            <a:ext cx="2339058" cy="2378556"/>
          </a:xfrm>
          <a:prstGeom prst="rect">
            <a:avLst/>
          </a:prstGeom>
        </p:spPr>
      </p:pic>
    </p:spTree>
    <p:extLst>
      <p:ext uri="{BB962C8B-B14F-4D97-AF65-F5344CB8AC3E}">
        <p14:creationId xmlns:p14="http://schemas.microsoft.com/office/powerpoint/2010/main" val="344425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Circle of control </a:t>
            </a:r>
            <a:endParaRPr lang="en-GB" dirty="0"/>
          </a:p>
        </p:txBody>
      </p:sp>
      <p:sp>
        <p:nvSpPr>
          <p:cNvPr id="3" name="Content Placeholder 2"/>
          <p:cNvSpPr>
            <a:spLocks noGrp="1"/>
          </p:cNvSpPr>
          <p:nvPr>
            <p:ph idx="1"/>
          </p:nvPr>
        </p:nvSpPr>
        <p:spPr/>
        <p:txBody>
          <a:bodyPr/>
          <a:lstStyle/>
          <a:p>
            <a:r>
              <a:rPr lang="en-GB" dirty="0" smtClean="0"/>
              <a:t>What can you remember about the circle of control?</a:t>
            </a:r>
          </a:p>
          <a:p>
            <a:pPr>
              <a:buFont typeface="Wingdings" panose="05000000000000000000" pitchFamily="2" charset="2"/>
              <a:buChar char="Ø"/>
            </a:pPr>
            <a:r>
              <a:rPr lang="en-GB" sz="2000" dirty="0" smtClean="0"/>
              <a:t>You all made your own circle of control and we did an exercise to look at what we can control and what we can’t control. E.g. we can control our own effort but we can’t control the weather.</a:t>
            </a:r>
          </a:p>
          <a:p>
            <a:pPr>
              <a:buFont typeface="Wingdings" panose="05000000000000000000" pitchFamily="2" charset="2"/>
              <a:buChar char="Ø"/>
            </a:pPr>
            <a:r>
              <a:rPr lang="en-GB" sz="2000" dirty="0" smtClean="0"/>
              <a:t>The no.1 thing to remember was there are lots of things outside of our control but you will always have control over – your response or reaction to challenges and difficulties. Your response or reaction to the things outside of your control will always be your decision and that’s an important super power to hold on to.</a:t>
            </a:r>
          </a:p>
          <a:p>
            <a:pPr>
              <a:buFont typeface="Wingdings" panose="05000000000000000000" pitchFamily="2" charset="2"/>
              <a:buChar char="Ø"/>
            </a:pP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096" y="4082603"/>
            <a:ext cx="1702735" cy="1931831"/>
          </a:xfrm>
          <a:prstGeom prst="rect">
            <a:avLst/>
          </a:prstGeom>
        </p:spPr>
      </p:pic>
      <p:pic>
        <p:nvPicPr>
          <p:cNvPr id="2054" name="Picture 6" descr="Circle of Control Activities for Individual Counseling, Small Groups, and  Developmental Guidance… | Counseling lessons, Individual counseling,  Elementary counsel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1966" y="143037"/>
            <a:ext cx="1612051" cy="214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51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Stress buckets</a:t>
            </a:r>
            <a:endParaRPr lang="en-GB" dirty="0"/>
          </a:p>
        </p:txBody>
      </p:sp>
      <p:sp>
        <p:nvSpPr>
          <p:cNvPr id="3" name="Content Placeholder 2"/>
          <p:cNvSpPr>
            <a:spLocks noGrp="1"/>
          </p:cNvSpPr>
          <p:nvPr>
            <p:ph idx="1"/>
          </p:nvPr>
        </p:nvSpPr>
        <p:spPr/>
        <p:txBody>
          <a:bodyPr>
            <a:normAutofit fontScale="92500"/>
          </a:bodyPr>
          <a:lstStyle/>
          <a:p>
            <a:r>
              <a:rPr lang="en-GB" dirty="0" smtClean="0"/>
              <a:t>What can you recall about stress buckets?</a:t>
            </a:r>
          </a:p>
          <a:p>
            <a:pPr>
              <a:buFont typeface="Wingdings" panose="05000000000000000000" pitchFamily="2" charset="2"/>
              <a:buChar char="Ø"/>
            </a:pPr>
            <a:r>
              <a:rPr lang="en-GB" sz="1800" dirty="0" smtClean="0"/>
              <a:t>We are all born being different sized buckets, the bucket is our capacity to cope with stressful life events. There’s not much you can do about what sized bucket you are.</a:t>
            </a:r>
          </a:p>
          <a:p>
            <a:pPr>
              <a:buFont typeface="Wingdings" panose="05000000000000000000" pitchFamily="2" charset="2"/>
              <a:buChar char="Ø"/>
            </a:pPr>
            <a:r>
              <a:rPr lang="en-GB" sz="1800" dirty="0" smtClean="0"/>
              <a:t>We all live under leaky stress taps, this represents the water that goes into the bucket – e.g. stressful life events. Some are not within our control.</a:t>
            </a:r>
          </a:p>
          <a:p>
            <a:pPr>
              <a:buFont typeface="Wingdings" panose="05000000000000000000" pitchFamily="2" charset="2"/>
              <a:buChar char="Ø"/>
            </a:pPr>
            <a:r>
              <a:rPr lang="en-GB" sz="1800" dirty="0" smtClean="0"/>
              <a:t>All of our buckets have drain holes, this is good as they release the stress we experience. If we have good strategies for releasing stress our buckets won’t overflow.</a:t>
            </a:r>
          </a:p>
          <a:p>
            <a:pPr>
              <a:buFont typeface="Wingdings" panose="05000000000000000000" pitchFamily="2" charset="2"/>
              <a:buChar char="Ø"/>
            </a:pPr>
            <a:r>
              <a:rPr lang="en-GB" sz="1800" dirty="0" smtClean="0"/>
              <a:t>You did your own stress bucket worksheet to think about what is causing the water going in the bucket and what are your drain holes? Have you been using your healthy outlets to keep the water level low?</a:t>
            </a:r>
          </a:p>
          <a:p>
            <a:pPr>
              <a:buFont typeface="Wingdings" panose="05000000000000000000" pitchFamily="2" charset="2"/>
              <a:buChar char="Ø"/>
            </a:pPr>
            <a:r>
              <a:rPr lang="en-GB" sz="1800" dirty="0" smtClean="0"/>
              <a:t>Activities which can help to keep your bucket empty or at a low, manageable level are: Exercise, getting fresh air and being in nature, get good sleep, talking to people about your worries, laughing and mind control e.g. breathing exercises – 5 finger breathing, belly breathing, lazy eight breathing, ANYTHING that works for you </a:t>
            </a:r>
            <a:r>
              <a:rPr lang="en-GB" sz="1800" dirty="0" smtClean="0">
                <a:sym typeface="Wingdings" panose="05000000000000000000" pitchFamily="2" charset="2"/>
              </a:rPr>
              <a:t></a:t>
            </a:r>
          </a:p>
          <a:p>
            <a:pPr>
              <a:buFont typeface="Wingdings" panose="05000000000000000000" pitchFamily="2" charset="2"/>
              <a:buChar char="Ø"/>
            </a:pPr>
            <a:r>
              <a:rPr lang="en-GB" sz="1800" dirty="0" smtClean="0">
                <a:sym typeface="Wingdings" panose="05000000000000000000" pitchFamily="2" charset="2"/>
              </a:rPr>
              <a:t>Blocked holes = </a:t>
            </a:r>
            <a:r>
              <a:rPr lang="en-GB" sz="1800" dirty="0" smtClean="0"/>
              <a:t>If you cope by doing unhelpful things then that can make the stress worse. This is like blocking the holes in your bucket. Unhelpful ways of coping are things like keeping your problems to yourself.</a:t>
            </a:r>
          </a:p>
          <a:p>
            <a:pPr>
              <a:buFont typeface="Wingdings" panose="05000000000000000000" pitchFamily="2" charset="2"/>
              <a:buChar char="Ø"/>
            </a:pPr>
            <a:endParaRPr lang="en-GB"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5091" y="147978"/>
            <a:ext cx="1708709" cy="1841255"/>
          </a:xfrm>
          <a:prstGeom prst="rect">
            <a:avLst/>
          </a:prstGeom>
        </p:spPr>
      </p:pic>
    </p:spTree>
    <p:extLst>
      <p:ext uri="{BB962C8B-B14F-4D97-AF65-F5344CB8AC3E}">
        <p14:creationId xmlns:p14="http://schemas.microsoft.com/office/powerpoint/2010/main" val="20506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Thoughts, feelings and behaviours </a:t>
            </a:r>
            <a:endParaRPr lang="en-GB" dirty="0"/>
          </a:p>
        </p:txBody>
      </p:sp>
      <p:sp>
        <p:nvSpPr>
          <p:cNvPr id="3" name="Content Placeholder 2"/>
          <p:cNvSpPr>
            <a:spLocks noGrp="1"/>
          </p:cNvSpPr>
          <p:nvPr>
            <p:ph idx="1"/>
          </p:nvPr>
        </p:nvSpPr>
        <p:spPr/>
        <p:txBody>
          <a:bodyPr/>
          <a:lstStyle/>
          <a:p>
            <a:r>
              <a:rPr lang="en-GB" dirty="0" smtClean="0"/>
              <a:t>Last time we looked at the two different squirrel stories to examine how different thoughts can make you feel and act in different ways. </a:t>
            </a:r>
          </a:p>
          <a:p>
            <a:r>
              <a:rPr lang="en-GB" dirty="0" smtClean="0"/>
              <a:t>Can you remember what happened?</a:t>
            </a:r>
          </a:p>
          <a:p>
            <a:pPr>
              <a:buFont typeface="Wingdings" panose="05000000000000000000" pitchFamily="2" charset="2"/>
              <a:buChar char="Ø"/>
            </a:pPr>
            <a:r>
              <a:rPr lang="en-GB" dirty="0" smtClean="0"/>
              <a:t>We learned that </a:t>
            </a:r>
            <a:r>
              <a:rPr lang="en-GB" dirty="0"/>
              <a:t>a</a:t>
            </a:r>
            <a:r>
              <a:rPr lang="en-GB" dirty="0" smtClean="0"/>
              <a:t>ctions are the things you do or the way you behave. Your thoughts and feelings have a big impact on how you act. If you feel happy you are likely to do nice things. But if you feel angry, you might want to act mean. </a:t>
            </a:r>
          </a:p>
          <a:p>
            <a:pPr>
              <a:buFont typeface="Wingdings" panose="05000000000000000000" pitchFamily="2" charset="2"/>
              <a:buChar char="Ø"/>
            </a:pPr>
            <a:r>
              <a:rPr lang="en-GB" dirty="0" smtClean="0"/>
              <a:t>Different perceptions (thoughts) about the same situation can produce very different feelings and behaviours.</a:t>
            </a:r>
          </a:p>
          <a:p>
            <a:pPr>
              <a:buFont typeface="Wingdings" panose="05000000000000000000" pitchFamily="2" charset="2"/>
              <a:buChar char="Ø"/>
            </a:pPr>
            <a:endParaRPr lang="en-GB" dirty="0" smtClean="0"/>
          </a:p>
          <a:p>
            <a:pPr>
              <a:buFont typeface="Wingdings" panose="05000000000000000000" pitchFamily="2" charset="2"/>
              <a:buChar char="Ø"/>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5516" y="166251"/>
            <a:ext cx="2684358" cy="1659374"/>
          </a:xfrm>
          <a:prstGeom prst="rect">
            <a:avLst/>
          </a:prstGeom>
        </p:spPr>
      </p:pic>
      <p:pic>
        <p:nvPicPr>
          <p:cNvPr id="5" name="Picture 4" descr="cid:image001.png@01D2495A.1428FB00"/>
          <p:cNvPicPr/>
          <p:nvPr/>
        </p:nvPicPr>
        <p:blipFill>
          <a:blip r:embed="rId3">
            <a:extLst>
              <a:ext uri="{28A0092B-C50C-407E-A947-70E740481C1C}">
                <a14:useLocalDpi xmlns:a14="http://schemas.microsoft.com/office/drawing/2010/main" val="0"/>
              </a:ext>
            </a:extLst>
          </a:blip>
          <a:srcRect/>
          <a:stretch>
            <a:fillRect/>
          </a:stretch>
        </p:blipFill>
        <p:spPr bwMode="auto">
          <a:xfrm>
            <a:off x="10674280" y="5382517"/>
            <a:ext cx="1205594" cy="1213605"/>
          </a:xfrm>
          <a:prstGeom prst="rect">
            <a:avLst/>
          </a:prstGeom>
          <a:noFill/>
          <a:ln>
            <a:noFill/>
          </a:ln>
        </p:spPr>
      </p:pic>
    </p:spTree>
    <p:extLst>
      <p:ext uri="{BB962C8B-B14F-4D97-AF65-F5344CB8AC3E}">
        <p14:creationId xmlns:p14="http://schemas.microsoft.com/office/powerpoint/2010/main" val="422192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1119</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Icebreaker – Never have I ever game  </vt:lpstr>
      <vt:lpstr>Today’s session</vt:lpstr>
      <vt:lpstr>Anxiety </vt:lpstr>
      <vt:lpstr>Healthy ways to manage anxiety </vt:lpstr>
      <vt:lpstr>Feelings thermometer</vt:lpstr>
      <vt:lpstr>Circle of control </vt:lpstr>
      <vt:lpstr>Stress buckets</vt:lpstr>
      <vt:lpstr>Thoughts, feelings and behaviours </vt:lpstr>
      <vt:lpstr>Triangle breathing</vt:lpstr>
      <vt:lpstr>Group feedback</vt:lpstr>
      <vt:lpstr>Relaxation story</vt:lpstr>
      <vt:lpstr>Evaluation</vt:lpstr>
    </vt:vector>
  </TitlesOfParts>
  <Company>Mouchel Business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Hunt</dc:creator>
  <cp:lastModifiedBy>Nicola Hunt</cp:lastModifiedBy>
  <cp:revision>40</cp:revision>
  <dcterms:created xsi:type="dcterms:W3CDTF">2020-10-26T09:35:21Z</dcterms:created>
  <dcterms:modified xsi:type="dcterms:W3CDTF">2021-09-09T14:28:23Z</dcterms:modified>
</cp:coreProperties>
</file>