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CC00"/>
    <a:srgbClr val="FFFF00"/>
    <a:srgbClr val="0000FF"/>
    <a:srgbClr val="FFCC99"/>
    <a:srgbClr val="CC0000"/>
    <a:srgbClr val="660066"/>
    <a:srgbClr val="FFCC00"/>
    <a:srgbClr val="66FF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3FDAC8-AF0F-4745-8D04-62B2E3048BEC}"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43860-89DF-43C6-9D95-8B226E942EAF}" type="slidenum">
              <a:rPr lang="en-GB" smtClean="0"/>
              <a:t>‹#›</a:t>
            </a:fld>
            <a:endParaRPr lang="en-GB"/>
          </a:p>
        </p:txBody>
      </p:sp>
    </p:spTree>
    <p:extLst>
      <p:ext uri="{BB962C8B-B14F-4D97-AF65-F5344CB8AC3E}">
        <p14:creationId xmlns:p14="http://schemas.microsoft.com/office/powerpoint/2010/main" val="3667040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3FDAC8-AF0F-4745-8D04-62B2E3048BEC}"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43860-89DF-43C6-9D95-8B226E942EAF}" type="slidenum">
              <a:rPr lang="en-GB" smtClean="0"/>
              <a:t>‹#›</a:t>
            </a:fld>
            <a:endParaRPr lang="en-GB"/>
          </a:p>
        </p:txBody>
      </p:sp>
    </p:spTree>
    <p:extLst>
      <p:ext uri="{BB962C8B-B14F-4D97-AF65-F5344CB8AC3E}">
        <p14:creationId xmlns:p14="http://schemas.microsoft.com/office/powerpoint/2010/main" val="226959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3FDAC8-AF0F-4745-8D04-62B2E3048BEC}"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43860-89DF-43C6-9D95-8B226E942EAF}" type="slidenum">
              <a:rPr lang="en-GB" smtClean="0"/>
              <a:t>‹#›</a:t>
            </a:fld>
            <a:endParaRPr lang="en-GB"/>
          </a:p>
        </p:txBody>
      </p:sp>
    </p:spTree>
    <p:extLst>
      <p:ext uri="{BB962C8B-B14F-4D97-AF65-F5344CB8AC3E}">
        <p14:creationId xmlns:p14="http://schemas.microsoft.com/office/powerpoint/2010/main" val="80870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3FDAC8-AF0F-4745-8D04-62B2E3048BEC}"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43860-89DF-43C6-9D95-8B226E942EAF}" type="slidenum">
              <a:rPr lang="en-GB" smtClean="0"/>
              <a:t>‹#›</a:t>
            </a:fld>
            <a:endParaRPr lang="en-GB"/>
          </a:p>
        </p:txBody>
      </p:sp>
    </p:spTree>
    <p:extLst>
      <p:ext uri="{BB962C8B-B14F-4D97-AF65-F5344CB8AC3E}">
        <p14:creationId xmlns:p14="http://schemas.microsoft.com/office/powerpoint/2010/main" val="3423701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3FDAC8-AF0F-4745-8D04-62B2E3048BEC}"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443860-89DF-43C6-9D95-8B226E942EAF}" type="slidenum">
              <a:rPr lang="en-GB" smtClean="0"/>
              <a:t>‹#›</a:t>
            </a:fld>
            <a:endParaRPr lang="en-GB"/>
          </a:p>
        </p:txBody>
      </p:sp>
    </p:spTree>
    <p:extLst>
      <p:ext uri="{BB962C8B-B14F-4D97-AF65-F5344CB8AC3E}">
        <p14:creationId xmlns:p14="http://schemas.microsoft.com/office/powerpoint/2010/main" val="347388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3FDAC8-AF0F-4745-8D04-62B2E3048BEC}"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443860-89DF-43C6-9D95-8B226E942EAF}" type="slidenum">
              <a:rPr lang="en-GB" smtClean="0"/>
              <a:t>‹#›</a:t>
            </a:fld>
            <a:endParaRPr lang="en-GB"/>
          </a:p>
        </p:txBody>
      </p:sp>
    </p:spTree>
    <p:extLst>
      <p:ext uri="{BB962C8B-B14F-4D97-AF65-F5344CB8AC3E}">
        <p14:creationId xmlns:p14="http://schemas.microsoft.com/office/powerpoint/2010/main" val="115269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3FDAC8-AF0F-4745-8D04-62B2E3048BEC}" type="datetimeFigureOut">
              <a:rPr lang="en-GB" smtClean="0"/>
              <a:t>09/09/2021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443860-89DF-43C6-9D95-8B226E942EAF}" type="slidenum">
              <a:rPr lang="en-GB" smtClean="0"/>
              <a:t>‹#›</a:t>
            </a:fld>
            <a:endParaRPr lang="en-GB"/>
          </a:p>
        </p:txBody>
      </p:sp>
    </p:spTree>
    <p:extLst>
      <p:ext uri="{BB962C8B-B14F-4D97-AF65-F5344CB8AC3E}">
        <p14:creationId xmlns:p14="http://schemas.microsoft.com/office/powerpoint/2010/main" val="3755617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3FDAC8-AF0F-4745-8D04-62B2E3048BEC}" type="datetimeFigureOut">
              <a:rPr lang="en-GB" smtClean="0"/>
              <a:t>09/09/2021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443860-89DF-43C6-9D95-8B226E942EAF}" type="slidenum">
              <a:rPr lang="en-GB" smtClean="0"/>
              <a:t>‹#›</a:t>
            </a:fld>
            <a:endParaRPr lang="en-GB"/>
          </a:p>
        </p:txBody>
      </p:sp>
    </p:spTree>
    <p:extLst>
      <p:ext uri="{BB962C8B-B14F-4D97-AF65-F5344CB8AC3E}">
        <p14:creationId xmlns:p14="http://schemas.microsoft.com/office/powerpoint/2010/main" val="312208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FDAC8-AF0F-4745-8D04-62B2E3048BEC}" type="datetimeFigureOut">
              <a:rPr lang="en-GB" smtClean="0"/>
              <a:t>09/09/2021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443860-89DF-43C6-9D95-8B226E942EAF}" type="slidenum">
              <a:rPr lang="en-GB" smtClean="0"/>
              <a:t>‹#›</a:t>
            </a:fld>
            <a:endParaRPr lang="en-GB"/>
          </a:p>
        </p:txBody>
      </p:sp>
    </p:spTree>
    <p:extLst>
      <p:ext uri="{BB962C8B-B14F-4D97-AF65-F5344CB8AC3E}">
        <p14:creationId xmlns:p14="http://schemas.microsoft.com/office/powerpoint/2010/main" val="283307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FDAC8-AF0F-4745-8D04-62B2E3048BEC}"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443860-89DF-43C6-9D95-8B226E942EAF}" type="slidenum">
              <a:rPr lang="en-GB" smtClean="0"/>
              <a:t>‹#›</a:t>
            </a:fld>
            <a:endParaRPr lang="en-GB"/>
          </a:p>
        </p:txBody>
      </p:sp>
    </p:spTree>
    <p:extLst>
      <p:ext uri="{BB962C8B-B14F-4D97-AF65-F5344CB8AC3E}">
        <p14:creationId xmlns:p14="http://schemas.microsoft.com/office/powerpoint/2010/main" val="86438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FDAC8-AF0F-4745-8D04-62B2E3048BEC}"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443860-89DF-43C6-9D95-8B226E942EAF}" type="slidenum">
              <a:rPr lang="en-GB" smtClean="0"/>
              <a:t>‹#›</a:t>
            </a:fld>
            <a:endParaRPr lang="en-GB"/>
          </a:p>
        </p:txBody>
      </p:sp>
    </p:spTree>
    <p:extLst>
      <p:ext uri="{BB962C8B-B14F-4D97-AF65-F5344CB8AC3E}">
        <p14:creationId xmlns:p14="http://schemas.microsoft.com/office/powerpoint/2010/main" val="233435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FDAC8-AF0F-4745-8D04-62B2E3048BEC}" type="datetimeFigureOut">
              <a:rPr lang="en-GB" smtClean="0"/>
              <a:t>09/09/2021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43860-89DF-43C6-9D95-8B226E942EAF}" type="slidenum">
              <a:rPr lang="en-GB" smtClean="0"/>
              <a:t>‹#›</a:t>
            </a:fld>
            <a:endParaRPr lang="en-GB"/>
          </a:p>
        </p:txBody>
      </p:sp>
    </p:spTree>
    <p:extLst>
      <p:ext uri="{BB962C8B-B14F-4D97-AF65-F5344CB8AC3E}">
        <p14:creationId xmlns:p14="http://schemas.microsoft.com/office/powerpoint/2010/main" val="311708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uk/url?sa=i&amp;url=https://quotefancy.com/quote/35190/Dalai-Lama-XIV-If-there-is-no-solution-to-the-problem-then-don-t-waste-time-worrying&amp;psig=AOvVaw0LZwbSmu64luZg7MlBBcok&amp;ust=1600869924579000&amp;source=images&amp;cd=vfe&amp;ved=0CAIQjRxqFwoTCICr9qv3_OsCFQAAAAAdAAAAABAE"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b="1" i="1" dirty="0" smtClean="0"/>
              <a:t>‘Giving all South Tees children and young people the necessary support to build resilience to achieve good emotional health’</a:t>
            </a:r>
            <a:endParaRPr lang="en-GB" dirty="0" smtClean="0"/>
          </a:p>
          <a:p>
            <a:endParaRPr lang="en-GB" dirty="0"/>
          </a:p>
        </p:txBody>
      </p:sp>
      <p:pic>
        <p:nvPicPr>
          <p:cNvPr id="4" name="Picture 3" descr="cid:image001.png@01D2495A.1428FB00"/>
          <p:cNvPicPr/>
          <p:nvPr/>
        </p:nvPicPr>
        <p:blipFill>
          <a:blip r:embed="rId2">
            <a:extLst>
              <a:ext uri="{28A0092B-C50C-407E-A947-70E740481C1C}">
                <a14:useLocalDpi xmlns:a14="http://schemas.microsoft.com/office/drawing/2010/main" val="0"/>
              </a:ext>
            </a:extLst>
          </a:blip>
          <a:srcRect/>
          <a:stretch>
            <a:fillRect/>
          </a:stretch>
        </p:blipFill>
        <p:spPr bwMode="auto">
          <a:xfrm>
            <a:off x="4855335" y="1326524"/>
            <a:ext cx="2125013" cy="1944710"/>
          </a:xfrm>
          <a:prstGeom prst="rect">
            <a:avLst/>
          </a:prstGeom>
          <a:noFill/>
          <a:ln>
            <a:noFill/>
          </a:ln>
        </p:spPr>
      </p:pic>
    </p:spTree>
    <p:extLst>
      <p:ext uri="{BB962C8B-B14F-4D97-AF65-F5344CB8AC3E}">
        <p14:creationId xmlns:p14="http://schemas.microsoft.com/office/powerpoint/2010/main" val="967572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Improve your mind-set </a:t>
            </a:r>
            <a:endParaRPr lang="en-GB" dirty="0"/>
          </a:p>
        </p:txBody>
      </p:sp>
      <p:sp>
        <p:nvSpPr>
          <p:cNvPr id="3" name="Content Placeholder 2"/>
          <p:cNvSpPr>
            <a:spLocks noGrp="1"/>
          </p:cNvSpPr>
          <p:nvPr>
            <p:ph idx="1"/>
          </p:nvPr>
        </p:nvSpPr>
        <p:spPr/>
        <p:txBody>
          <a:bodyPr>
            <a:normAutofit/>
          </a:bodyPr>
          <a:lstStyle/>
          <a:p>
            <a:r>
              <a:rPr lang="en-AU" sz="1600" dirty="0"/>
              <a:t>The hardest part of worrying about uncertain situations is the point where you start to spiral. Your mind runs away with the worst-case scenario and you feel worse and worse.</a:t>
            </a:r>
            <a:endParaRPr lang="en-GB" sz="1600" dirty="0"/>
          </a:p>
          <a:p>
            <a:r>
              <a:rPr lang="en-AU" sz="1600" dirty="0"/>
              <a:t>This is where </a:t>
            </a:r>
            <a:r>
              <a:rPr lang="en-AU" sz="1600" dirty="0" smtClean="0"/>
              <a:t>thinking about </a:t>
            </a:r>
            <a:r>
              <a:rPr lang="en-AU" sz="1600" dirty="0"/>
              <a:t>a course of action within your control helps </a:t>
            </a:r>
            <a:r>
              <a:rPr lang="en-AU" sz="1600" dirty="0" smtClean="0"/>
              <a:t>significantly.</a:t>
            </a:r>
          </a:p>
          <a:p>
            <a:pPr marL="0" indent="0">
              <a:buNone/>
            </a:pPr>
            <a:endParaRPr lang="en-GB" sz="1600" dirty="0"/>
          </a:p>
        </p:txBody>
      </p:sp>
      <p:pic>
        <p:nvPicPr>
          <p:cNvPr id="4" name="Picture 3" descr="Dalai Lama XIV Quote: “If there is no solution to the problem then don't  waste time worrying about it. If there is a solution to the problem th...”  (12 wallpapers) - Quotefancy">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777" y="2987899"/>
            <a:ext cx="6194738" cy="3554569"/>
          </a:xfrm>
          <a:prstGeom prst="rect">
            <a:avLst/>
          </a:prstGeom>
          <a:noFill/>
          <a:ln>
            <a:no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3352" y="73841"/>
            <a:ext cx="1738648" cy="1684315"/>
          </a:xfrm>
          <a:prstGeom prst="rect">
            <a:avLst/>
          </a:prstGeom>
        </p:spPr>
      </p:pic>
    </p:spTree>
    <p:extLst>
      <p:ext uri="{BB962C8B-B14F-4D97-AF65-F5344CB8AC3E}">
        <p14:creationId xmlns:p14="http://schemas.microsoft.com/office/powerpoint/2010/main" val="2027358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stress bucket story</a:t>
            </a:r>
            <a:endParaRPr lang="en-GB" dirty="0"/>
          </a:p>
        </p:txBody>
      </p:sp>
      <p:sp>
        <p:nvSpPr>
          <p:cNvPr id="3" name="Content Placeholder 2"/>
          <p:cNvSpPr>
            <a:spLocks noGrp="1"/>
          </p:cNvSpPr>
          <p:nvPr>
            <p:ph idx="1"/>
          </p:nvPr>
        </p:nvSpPr>
        <p:spPr/>
        <p:txBody>
          <a:bodyPr/>
          <a:lstStyle/>
          <a:p>
            <a:r>
              <a:rPr lang="en-GB" dirty="0"/>
              <a:t>We are all born being different sized buckets, the bucket is our capacity to cope with stressful life events. There’s not much you can about what sized bucket you </a:t>
            </a:r>
            <a:r>
              <a:rPr lang="en-GB" dirty="0" smtClean="0"/>
              <a:t>are.</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4107" y="3071976"/>
            <a:ext cx="5752563" cy="3458729"/>
          </a:xfrm>
          <a:prstGeom prst="rect">
            <a:avLst/>
          </a:prstGeom>
        </p:spPr>
      </p:pic>
      <p:pic>
        <p:nvPicPr>
          <p:cNvPr id="5" name="Picture 4" descr="cid:image001.png@01D2495A.1428FB00"/>
          <p:cNvPicPr/>
          <p:nvPr/>
        </p:nvPicPr>
        <p:blipFill>
          <a:blip r:embed="rId3">
            <a:extLst>
              <a:ext uri="{28A0092B-C50C-407E-A947-70E740481C1C}">
                <a14:useLocalDpi xmlns:a14="http://schemas.microsoft.com/office/drawing/2010/main" val="0"/>
              </a:ext>
            </a:extLst>
          </a:blip>
          <a:srcRect/>
          <a:stretch>
            <a:fillRect/>
          </a:stretch>
        </p:blipFill>
        <p:spPr bwMode="auto">
          <a:xfrm>
            <a:off x="10751003" y="47152"/>
            <a:ext cx="1205594" cy="1213605"/>
          </a:xfrm>
          <a:prstGeom prst="rect">
            <a:avLst/>
          </a:prstGeom>
          <a:noFill/>
          <a:ln>
            <a:noFill/>
          </a:ln>
        </p:spPr>
      </p:pic>
    </p:spTree>
    <p:extLst>
      <p:ext uri="{BB962C8B-B14F-4D97-AF65-F5344CB8AC3E}">
        <p14:creationId xmlns:p14="http://schemas.microsoft.com/office/powerpoint/2010/main" val="2032195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Stress buckets</a:t>
            </a:r>
            <a:endParaRPr lang="en-GB" dirty="0"/>
          </a:p>
        </p:txBody>
      </p:sp>
      <p:sp>
        <p:nvSpPr>
          <p:cNvPr id="3" name="Content Placeholder 2"/>
          <p:cNvSpPr>
            <a:spLocks noGrp="1"/>
          </p:cNvSpPr>
          <p:nvPr>
            <p:ph idx="1"/>
          </p:nvPr>
        </p:nvSpPr>
        <p:spPr/>
        <p:txBody>
          <a:bodyPr/>
          <a:lstStyle/>
          <a:p>
            <a:r>
              <a:rPr lang="en-GB" dirty="0"/>
              <a:t>We all live under leaky stress taps, the water that drips into the bucket represents our stressful life events. Many stressful life events are not within our control. </a:t>
            </a:r>
          </a:p>
          <a:p>
            <a:pPr marL="0" indent="0">
              <a:buNone/>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034" y="3039414"/>
            <a:ext cx="3606084" cy="3657600"/>
          </a:xfrm>
          <a:prstGeom prst="rect">
            <a:avLst/>
          </a:prstGeom>
        </p:spPr>
      </p:pic>
    </p:spTree>
    <p:extLst>
      <p:ext uri="{BB962C8B-B14F-4D97-AF65-F5344CB8AC3E}">
        <p14:creationId xmlns:p14="http://schemas.microsoft.com/office/powerpoint/2010/main" val="2399043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Stress buckets</a:t>
            </a:r>
            <a:endParaRPr lang="en-GB" dirty="0"/>
          </a:p>
        </p:txBody>
      </p:sp>
      <p:sp>
        <p:nvSpPr>
          <p:cNvPr id="3" name="Content Placeholder 2"/>
          <p:cNvSpPr>
            <a:spLocks noGrp="1"/>
          </p:cNvSpPr>
          <p:nvPr>
            <p:ph idx="1"/>
          </p:nvPr>
        </p:nvSpPr>
        <p:spPr/>
        <p:txBody>
          <a:bodyPr/>
          <a:lstStyle/>
          <a:p>
            <a:r>
              <a:rPr lang="en-GB" sz="2000" dirty="0"/>
              <a:t>All of our buckets have drain holes, this is good as they release the stress we experience. If we have good strategies for releasing stress our buckets won’t overflow. But sometimes our coping strategies can’t keep up with the stress we are experiencing. And sometimes we abandon our coping strategies when we need them the most. A full and overflowing bucket is where stress has reached unhelpful levels and this can affect how you feel. A bucket where the stress remains safely inside is one where stress is in check and is likely helping with productivity (we need a little bit of stress to keep us motivated</a:t>
            </a:r>
            <a:r>
              <a:rPr lang="en-GB" sz="2000" dirty="0" smtClean="0"/>
              <a:t>). </a:t>
            </a:r>
          </a:p>
          <a:p>
            <a:endParaRPr lang="en-GB" sz="2000"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0333" y="3863663"/>
            <a:ext cx="2820473" cy="2769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434" y="4050277"/>
            <a:ext cx="2223864" cy="23963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42703" y="4050277"/>
            <a:ext cx="4070628" cy="2508481"/>
          </a:xfrm>
          <a:prstGeom prst="rect">
            <a:avLst/>
          </a:prstGeom>
        </p:spPr>
      </p:pic>
    </p:spTree>
    <p:extLst>
      <p:ext uri="{BB962C8B-B14F-4D97-AF65-F5344CB8AC3E}">
        <p14:creationId xmlns:p14="http://schemas.microsoft.com/office/powerpoint/2010/main" val="439905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Stress bucket activity</a:t>
            </a:r>
            <a:endParaRPr lang="en-GB" dirty="0"/>
          </a:p>
        </p:txBody>
      </p:sp>
      <p:pic>
        <p:nvPicPr>
          <p:cNvPr id="20" name="Content Placeholder 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4291" y="1690688"/>
            <a:ext cx="8288262" cy="4351338"/>
          </a:xfrm>
        </p:spPr>
      </p:pic>
    </p:spTree>
    <p:extLst>
      <p:ext uri="{BB962C8B-B14F-4D97-AF65-F5344CB8AC3E}">
        <p14:creationId xmlns:p14="http://schemas.microsoft.com/office/powerpoint/2010/main" val="1091050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if the techniques don’t work?</a:t>
            </a:r>
            <a:endParaRPr lang="en-GB" dirty="0"/>
          </a:p>
        </p:txBody>
      </p:sp>
      <p:sp>
        <p:nvSpPr>
          <p:cNvPr id="3" name="Content Placeholder 2"/>
          <p:cNvSpPr>
            <a:spLocks noGrp="1"/>
          </p:cNvSpPr>
          <p:nvPr>
            <p:ph idx="1"/>
          </p:nvPr>
        </p:nvSpPr>
        <p:spPr/>
        <p:txBody>
          <a:bodyPr>
            <a:normAutofit fontScale="77500" lnSpcReduction="20000"/>
          </a:bodyPr>
          <a:lstStyle/>
          <a:p>
            <a:r>
              <a:rPr lang="en-GB" dirty="0"/>
              <a:t>Firstly, keep being kind to yourself </a:t>
            </a:r>
            <a:r>
              <a:rPr lang="en-GB" dirty="0">
                <a:sym typeface="Wingdings" panose="05000000000000000000" pitchFamily="2" charset="2"/>
              </a:rPr>
              <a:t></a:t>
            </a:r>
            <a:r>
              <a:rPr lang="en-GB" dirty="0"/>
              <a:t> Sometimes when we feel like our healthy coping strategies aren’t working our inner voice might start to judge and be unkind, this can often make you feel worse so instead of saying to yourself ‘my coping techniques aren’t helping, I am useless, a failure </a:t>
            </a:r>
            <a:r>
              <a:rPr lang="en-GB" dirty="0" smtClean="0"/>
              <a:t>etc.’ </a:t>
            </a:r>
            <a:r>
              <a:rPr lang="en-GB" dirty="0"/>
              <a:t>change that to a more compassionate attitude towards yourself acknowledging that all your feelings are valid, you have tried to use the strategies that work for you. Think about what you can do to make yourself feel better, self-care = stroke a pet, move your body, relax. Give yourself some space</a:t>
            </a:r>
            <a:r>
              <a:rPr lang="en-GB" dirty="0" smtClean="0"/>
              <a:t>.</a:t>
            </a:r>
            <a:endParaRPr lang="en-GB" dirty="0"/>
          </a:p>
          <a:p>
            <a:r>
              <a:rPr lang="en-GB" dirty="0"/>
              <a:t>Try a new strategy that you haven’t tried before – if you usually draw, listen to music, watch your </a:t>
            </a:r>
            <a:r>
              <a:rPr lang="en-GB" dirty="0" err="1" smtClean="0"/>
              <a:t>tv</a:t>
            </a:r>
            <a:r>
              <a:rPr lang="en-GB" dirty="0" smtClean="0"/>
              <a:t> </a:t>
            </a:r>
            <a:r>
              <a:rPr lang="en-GB" dirty="0"/>
              <a:t>programme </a:t>
            </a:r>
            <a:r>
              <a:rPr lang="en-GB" dirty="0" err="1"/>
              <a:t>etc</a:t>
            </a:r>
            <a:r>
              <a:rPr lang="en-GB" dirty="0"/>
              <a:t> but none of them are working try going and running around the garden, making shapes out of the clouds in the sky or playing with a friend. And again keep that voice of kindness in your head, even thinking of something different to try and giving it a go is a positive step even if it didn’t work. Sometimes just the act of trying something different can help ease anxiety.</a:t>
            </a:r>
          </a:p>
          <a:p>
            <a:r>
              <a:rPr lang="en-GB" dirty="0"/>
              <a:t>Very important is to practice these techniques all of the time, not just when you feel stressed or anxious. This builds up a layer of protection for times when we do feel less able to manage</a:t>
            </a:r>
            <a:r>
              <a:rPr lang="en-GB" dirty="0" smtClean="0"/>
              <a:t>. It’s </a:t>
            </a:r>
            <a:r>
              <a:rPr lang="en-GB" dirty="0"/>
              <a:t>like a preventative measure for easing future anxiety.</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732" y="167425"/>
            <a:ext cx="2125014" cy="1658200"/>
          </a:xfrm>
          <a:prstGeom prst="rect">
            <a:avLst/>
          </a:prstGeom>
        </p:spPr>
      </p:pic>
    </p:spTree>
    <p:extLst>
      <p:ext uri="{BB962C8B-B14F-4D97-AF65-F5344CB8AC3E}">
        <p14:creationId xmlns:p14="http://schemas.microsoft.com/office/powerpoint/2010/main" val="359986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Relaxation practices</a:t>
            </a:r>
            <a:endParaRPr lang="en-GB" dirty="0"/>
          </a:p>
        </p:txBody>
      </p:sp>
      <p:sp>
        <p:nvSpPr>
          <p:cNvPr id="3" name="Content Placeholder 2"/>
          <p:cNvSpPr>
            <a:spLocks noGrp="1"/>
          </p:cNvSpPr>
          <p:nvPr>
            <p:ph idx="1"/>
          </p:nvPr>
        </p:nvSpPr>
        <p:spPr/>
        <p:txBody>
          <a:bodyPr/>
          <a:lstStyle/>
          <a:p>
            <a:r>
              <a:rPr lang="en-GB" sz="2000" b="1" dirty="0"/>
              <a:t>Lazy eight breathing</a:t>
            </a:r>
            <a:endParaRPr lang="en-GB" sz="2000" dirty="0"/>
          </a:p>
          <a:p>
            <a:r>
              <a:rPr lang="en-GB" sz="2000" dirty="0"/>
              <a:t>Draw an 8 on your piece of paper and then turn it on it’s </a:t>
            </a:r>
            <a:r>
              <a:rPr lang="en-GB" sz="2000" dirty="0" smtClean="0"/>
              <a:t>side. Start </a:t>
            </a:r>
            <a:r>
              <a:rPr lang="en-GB" sz="2000" dirty="0"/>
              <a:t>in the middle, go up to the left and trace the left part of the 8 while you breathe in, nice and slowly, big, deep breath. When you get to the middle of the 8 again breathe out while you trace the right side of the eight with your finger. </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898" y="3438659"/>
            <a:ext cx="6699344" cy="3116687"/>
          </a:xfrm>
          <a:prstGeom prst="rect">
            <a:avLst/>
          </a:prstGeom>
        </p:spPr>
      </p:pic>
    </p:spTree>
    <p:extLst>
      <p:ext uri="{BB962C8B-B14F-4D97-AF65-F5344CB8AC3E}">
        <p14:creationId xmlns:p14="http://schemas.microsoft.com/office/powerpoint/2010/main" val="650924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Progressive muscle relaxation</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4559" y="1584101"/>
            <a:ext cx="8293994" cy="4984124"/>
          </a:xfrm>
        </p:spPr>
      </p:pic>
    </p:spTree>
    <p:extLst>
      <p:ext uri="{BB962C8B-B14F-4D97-AF65-F5344CB8AC3E}">
        <p14:creationId xmlns:p14="http://schemas.microsoft.com/office/powerpoint/2010/main" val="1832463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Relaxation – rainbow waterfall</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4563" y="1416676"/>
            <a:ext cx="6323526" cy="5267459"/>
          </a:xfrm>
        </p:spPr>
      </p:pic>
    </p:spTree>
    <p:extLst>
      <p:ext uri="{BB962C8B-B14F-4D97-AF65-F5344CB8AC3E}">
        <p14:creationId xmlns:p14="http://schemas.microsoft.com/office/powerpoint/2010/main" val="2576678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a:t>
            </a:r>
            <a:endParaRPr lang="en-GB" dirty="0"/>
          </a:p>
        </p:txBody>
      </p:sp>
      <p:sp>
        <p:nvSpPr>
          <p:cNvPr id="3" name="Content Placeholder 2"/>
          <p:cNvSpPr>
            <a:spLocks noGrp="1"/>
          </p:cNvSpPr>
          <p:nvPr>
            <p:ph idx="1"/>
          </p:nvPr>
        </p:nvSpPr>
        <p:spPr/>
        <p:txBody>
          <a:bodyPr/>
          <a:lstStyle/>
          <a:p>
            <a:r>
              <a:rPr lang="en-GB" dirty="0" smtClean="0"/>
              <a:t>Any questions?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157" y="2420848"/>
            <a:ext cx="3026804" cy="3160892"/>
          </a:xfrm>
          <a:prstGeom prst="rect">
            <a:avLst/>
          </a:prstGeom>
        </p:spPr>
      </p:pic>
      <p:pic>
        <p:nvPicPr>
          <p:cNvPr id="5" name="Picture 4" descr="cid:image001.png@01D2495A.1428FB00"/>
          <p:cNvPicPr/>
          <p:nvPr/>
        </p:nvPicPr>
        <p:blipFill>
          <a:blip r:embed="rId3">
            <a:extLst>
              <a:ext uri="{28A0092B-C50C-407E-A947-70E740481C1C}">
                <a14:useLocalDpi xmlns:a14="http://schemas.microsoft.com/office/drawing/2010/main" val="0"/>
              </a:ext>
            </a:extLst>
          </a:blip>
          <a:srcRect/>
          <a:stretch>
            <a:fillRect/>
          </a:stretch>
        </p:blipFill>
        <p:spPr bwMode="auto">
          <a:xfrm>
            <a:off x="10626906" y="230188"/>
            <a:ext cx="1205594" cy="1213605"/>
          </a:xfrm>
          <a:prstGeom prst="rect">
            <a:avLst/>
          </a:prstGeom>
          <a:noFill/>
          <a:ln>
            <a:noFill/>
          </a:ln>
        </p:spPr>
      </p:pic>
    </p:spTree>
    <p:extLst>
      <p:ext uri="{BB962C8B-B14F-4D97-AF65-F5344CB8AC3E}">
        <p14:creationId xmlns:p14="http://schemas.microsoft.com/office/powerpoint/2010/main" val="1599145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Icebreaker – trivia game </a:t>
            </a:r>
            <a:endParaRPr lang="en-GB" dirty="0"/>
          </a:p>
        </p:txBody>
      </p:sp>
      <p:sp>
        <p:nvSpPr>
          <p:cNvPr id="3" name="Content Placeholder 2"/>
          <p:cNvSpPr>
            <a:spLocks noGrp="1"/>
          </p:cNvSpPr>
          <p:nvPr>
            <p:ph idx="1"/>
          </p:nvPr>
        </p:nvSpPr>
        <p:spPr/>
        <p:txBody>
          <a:bodyPr>
            <a:normAutofit/>
          </a:bodyPr>
          <a:lstStyle/>
          <a:p>
            <a:pPr marL="514350" indent="-514350">
              <a:buAutoNum type="arabicPeriod"/>
            </a:pPr>
            <a:r>
              <a:rPr lang="en-GB" sz="2000" dirty="0" smtClean="0"/>
              <a:t>Where is the smallest bone in the body?	</a:t>
            </a:r>
            <a:r>
              <a:rPr lang="en-GB" sz="2000" dirty="0"/>
              <a:t>2</a:t>
            </a:r>
            <a:r>
              <a:rPr lang="en-GB" sz="2000" dirty="0" smtClean="0"/>
              <a:t>. Which planet is nearest to the sun?</a:t>
            </a:r>
          </a:p>
          <a:p>
            <a:pPr marL="514350" indent="-514350">
              <a:buAutoNum type="alphaLcParenR"/>
            </a:pPr>
            <a:r>
              <a:rPr lang="en-GB" sz="2000" b="1" dirty="0" smtClean="0">
                <a:solidFill>
                  <a:srgbClr val="FFFF00"/>
                </a:solidFill>
              </a:rPr>
              <a:t>Foot					a) Saturn</a:t>
            </a:r>
            <a:endParaRPr lang="en-GB" sz="2000" b="1" dirty="0">
              <a:solidFill>
                <a:srgbClr val="FFFF00"/>
              </a:solidFill>
            </a:endParaRPr>
          </a:p>
          <a:p>
            <a:pPr marL="514350" indent="-514350">
              <a:buAutoNum type="alphaLcParenR"/>
            </a:pPr>
            <a:r>
              <a:rPr lang="en-GB" sz="2000" b="1" dirty="0" smtClean="0">
                <a:solidFill>
                  <a:srgbClr val="FF0000"/>
                </a:solidFill>
              </a:rPr>
              <a:t>Middle ear					b) Mars</a:t>
            </a:r>
          </a:p>
          <a:p>
            <a:pPr marL="514350" indent="-514350">
              <a:buAutoNum type="alphaLcParenR"/>
            </a:pPr>
            <a:r>
              <a:rPr lang="en-GB" sz="2000" b="1" dirty="0" smtClean="0">
                <a:solidFill>
                  <a:srgbClr val="00B050"/>
                </a:solidFill>
              </a:rPr>
              <a:t>Hand					c) Pluto</a:t>
            </a:r>
          </a:p>
          <a:p>
            <a:pPr marL="514350" indent="-514350">
              <a:buAutoNum type="alphaLcParenR"/>
            </a:pPr>
            <a:r>
              <a:rPr lang="en-GB" sz="2000" b="1" dirty="0" smtClean="0">
                <a:solidFill>
                  <a:srgbClr val="0070C0"/>
                </a:solidFill>
              </a:rPr>
              <a:t>Nose					d) Mercury</a:t>
            </a:r>
          </a:p>
          <a:p>
            <a:pPr marL="0" indent="0">
              <a:buNone/>
            </a:pPr>
            <a:r>
              <a:rPr lang="en-GB" sz="2000" dirty="0"/>
              <a:t>3</a:t>
            </a:r>
            <a:r>
              <a:rPr lang="en-GB" sz="2000" dirty="0" smtClean="0"/>
              <a:t>. What does the Roman numeral C represent?	4. Which is the largest ocean?</a:t>
            </a:r>
          </a:p>
          <a:p>
            <a:pPr marL="457200" indent="-457200">
              <a:buAutoNum type="alphaLcParenR"/>
            </a:pPr>
            <a:r>
              <a:rPr lang="en-GB" sz="2000" b="1" dirty="0" smtClean="0">
                <a:solidFill>
                  <a:srgbClr val="FFFF00"/>
                </a:solidFill>
              </a:rPr>
              <a:t>5						a) Indian </a:t>
            </a:r>
          </a:p>
          <a:p>
            <a:pPr marL="457200" indent="-457200">
              <a:buAutoNum type="alphaLcParenR"/>
            </a:pPr>
            <a:r>
              <a:rPr lang="en-GB" sz="2000" b="1" dirty="0" smtClean="0">
                <a:solidFill>
                  <a:srgbClr val="FF0000"/>
                </a:solidFill>
              </a:rPr>
              <a:t>20						b) Atlantic</a:t>
            </a:r>
          </a:p>
          <a:p>
            <a:pPr marL="457200" indent="-457200">
              <a:buAutoNum type="alphaLcParenR"/>
            </a:pPr>
            <a:r>
              <a:rPr lang="en-GB" sz="2000" b="1" dirty="0" smtClean="0">
                <a:solidFill>
                  <a:srgbClr val="00B050"/>
                </a:solidFill>
              </a:rPr>
              <a:t>100						c) Pacific</a:t>
            </a:r>
          </a:p>
          <a:p>
            <a:pPr marL="457200" indent="-457200">
              <a:buAutoNum type="alphaLcParenR"/>
            </a:pPr>
            <a:r>
              <a:rPr lang="en-GB" sz="2000" b="1" dirty="0" smtClean="0">
                <a:solidFill>
                  <a:srgbClr val="0070C0"/>
                </a:solidFill>
              </a:rPr>
              <a:t>50						d) Arctic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8856" y="180305"/>
            <a:ext cx="1751528" cy="1630319"/>
          </a:xfrm>
          <a:prstGeom prst="rect">
            <a:avLst/>
          </a:prstGeom>
        </p:spPr>
      </p:pic>
      <p:pic>
        <p:nvPicPr>
          <p:cNvPr id="5" name="Picture 4" descr="cid:image001.png@01D2495A.1428FB00"/>
          <p:cNvPicPr/>
          <p:nvPr/>
        </p:nvPicPr>
        <p:blipFill>
          <a:blip r:embed="rId3">
            <a:extLst>
              <a:ext uri="{28A0092B-C50C-407E-A947-70E740481C1C}">
                <a14:useLocalDpi xmlns:a14="http://schemas.microsoft.com/office/drawing/2010/main" val="0"/>
              </a:ext>
            </a:extLst>
          </a:blip>
          <a:srcRect/>
          <a:stretch>
            <a:fillRect/>
          </a:stretch>
        </p:blipFill>
        <p:spPr bwMode="auto">
          <a:xfrm>
            <a:off x="10874790" y="5570160"/>
            <a:ext cx="1205594" cy="1213605"/>
          </a:xfrm>
          <a:prstGeom prst="rect">
            <a:avLst/>
          </a:prstGeom>
          <a:noFill/>
          <a:ln>
            <a:noFill/>
          </a:ln>
        </p:spPr>
      </p:pic>
    </p:spTree>
    <p:extLst>
      <p:ext uri="{BB962C8B-B14F-4D97-AF65-F5344CB8AC3E}">
        <p14:creationId xmlns:p14="http://schemas.microsoft.com/office/powerpoint/2010/main" val="2228543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p:cTn id="4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3">
                                            <p:txEl>
                                              <p:pRg st="7" end="7"/>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p:cTn id="49"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3">
                                            <p:txEl>
                                              <p:pRg st="8" end="8"/>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p:cTn id="54"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session</a:t>
            </a:r>
            <a:endParaRPr lang="en-GB" dirty="0"/>
          </a:p>
        </p:txBody>
      </p:sp>
      <p:sp>
        <p:nvSpPr>
          <p:cNvPr id="3" name="Content Placeholder 2"/>
          <p:cNvSpPr>
            <a:spLocks noGrp="1"/>
          </p:cNvSpPr>
          <p:nvPr>
            <p:ph idx="1"/>
          </p:nvPr>
        </p:nvSpPr>
        <p:spPr/>
        <p:txBody>
          <a:bodyPr/>
          <a:lstStyle/>
          <a:p>
            <a:r>
              <a:rPr lang="en-GB" dirty="0" smtClean="0"/>
              <a:t>Feelings</a:t>
            </a:r>
          </a:p>
          <a:p>
            <a:r>
              <a:rPr lang="en-GB" dirty="0" smtClean="0"/>
              <a:t>Circle of control</a:t>
            </a:r>
          </a:p>
          <a:p>
            <a:r>
              <a:rPr lang="en-GB" dirty="0" smtClean="0"/>
              <a:t>The Stress Bucket Story</a:t>
            </a:r>
          </a:p>
          <a:p>
            <a:r>
              <a:rPr lang="en-GB" dirty="0" smtClean="0"/>
              <a:t>Stress Bucket Activity</a:t>
            </a:r>
          </a:p>
          <a:p>
            <a:r>
              <a:rPr lang="en-GB" dirty="0" smtClean="0"/>
              <a:t>What if the coping strategies don’t work?</a:t>
            </a:r>
          </a:p>
          <a:p>
            <a:r>
              <a:rPr lang="en-GB" dirty="0" smtClean="0"/>
              <a:t>Relaxation practice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003" y="277812"/>
            <a:ext cx="3095625" cy="3095625"/>
          </a:xfrm>
          <a:prstGeom prst="rect">
            <a:avLst/>
          </a:prstGeom>
        </p:spPr>
      </p:pic>
    </p:spTree>
    <p:extLst>
      <p:ext uri="{BB962C8B-B14F-4D97-AF65-F5344CB8AC3E}">
        <p14:creationId xmlns:p14="http://schemas.microsoft.com/office/powerpoint/2010/main" val="2258081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Feelings</a:t>
            </a:r>
            <a:endParaRPr lang="en-GB" dirty="0"/>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607171" y="0"/>
            <a:ext cx="2339058" cy="2378556"/>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945" y="2159614"/>
            <a:ext cx="3837905" cy="3854819"/>
          </a:xfrm>
          <a:prstGeom prst="rect">
            <a:avLst/>
          </a:prstGeom>
        </p:spPr>
      </p:pic>
      <p:sp>
        <p:nvSpPr>
          <p:cNvPr id="8" name="TextBox 7"/>
          <p:cNvSpPr txBox="1"/>
          <p:nvPr/>
        </p:nvSpPr>
        <p:spPr>
          <a:xfrm>
            <a:off x="5499279" y="2159616"/>
            <a:ext cx="5589431" cy="3693319"/>
          </a:xfrm>
          <a:prstGeom prst="rect">
            <a:avLst/>
          </a:prstGeom>
          <a:noFill/>
        </p:spPr>
        <p:txBody>
          <a:bodyPr wrap="square" rtlCol="0">
            <a:spAutoFit/>
          </a:bodyPr>
          <a:lstStyle/>
          <a:p>
            <a:r>
              <a:rPr lang="en-GB" dirty="0" smtClean="0"/>
              <a:t>Feelings are signals in our body and it is important that we listen to them as they give us clues about what is going on around us. Some feelings are comfortable like happy or excited, some are uncomfortable like sad or angry. We all have feelings and all of these feelings are OK! </a:t>
            </a:r>
          </a:p>
          <a:p>
            <a:r>
              <a:rPr lang="en-GB" dirty="0" smtClean="0"/>
              <a:t>It’s important to think about how you are feeling and when you feel uncomfortable, remember that you can do things to move towards a more comfortable feeling instead.</a:t>
            </a:r>
          </a:p>
          <a:p>
            <a:r>
              <a:rPr lang="en-GB" dirty="0" smtClean="0"/>
              <a:t>We all feel worried sometimes, lots of different things can make us feel worried. If something is worrying you, is there someone you can share your worry with?</a:t>
            </a:r>
            <a:endParaRPr lang="en-GB" dirty="0"/>
          </a:p>
        </p:txBody>
      </p:sp>
      <p:pic>
        <p:nvPicPr>
          <p:cNvPr id="6" name="Picture 5" descr="cid:image001.png@01D2495A.1428FB00"/>
          <p:cNvPicPr/>
          <p:nvPr/>
        </p:nvPicPr>
        <p:blipFill>
          <a:blip r:embed="rId4">
            <a:extLst>
              <a:ext uri="{28A0092B-C50C-407E-A947-70E740481C1C}">
                <a14:useLocalDpi xmlns:a14="http://schemas.microsoft.com/office/drawing/2010/main" val="0"/>
              </a:ext>
            </a:extLst>
          </a:blip>
          <a:srcRect/>
          <a:stretch>
            <a:fillRect/>
          </a:stretch>
        </p:blipFill>
        <p:spPr bwMode="auto">
          <a:xfrm>
            <a:off x="245771" y="104744"/>
            <a:ext cx="1205594" cy="1213605"/>
          </a:xfrm>
          <a:prstGeom prst="rect">
            <a:avLst/>
          </a:prstGeom>
          <a:noFill/>
          <a:ln>
            <a:noFill/>
          </a:ln>
        </p:spPr>
      </p:pic>
    </p:spTree>
    <p:extLst>
      <p:ext uri="{BB962C8B-B14F-4D97-AF65-F5344CB8AC3E}">
        <p14:creationId xmlns:p14="http://schemas.microsoft.com/office/powerpoint/2010/main" val="3709264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807" y="0"/>
            <a:ext cx="6194738" cy="6858000"/>
          </a:xfrm>
          <a:prstGeom prst="rect">
            <a:avLst/>
          </a:prstGeom>
        </p:spPr>
      </p:pic>
    </p:spTree>
    <p:extLst>
      <p:ext uri="{BB962C8B-B14F-4D97-AF65-F5344CB8AC3E}">
        <p14:creationId xmlns:p14="http://schemas.microsoft.com/office/powerpoint/2010/main" val="2332839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Circle of control</a:t>
            </a:r>
            <a:endParaRPr lang="en-GB" dirty="0"/>
          </a:p>
        </p:txBody>
      </p:sp>
      <p:sp>
        <p:nvSpPr>
          <p:cNvPr id="3" name="Content Placeholder 2"/>
          <p:cNvSpPr>
            <a:spLocks noGrp="1"/>
          </p:cNvSpPr>
          <p:nvPr>
            <p:ph idx="1"/>
          </p:nvPr>
        </p:nvSpPr>
        <p:spPr/>
        <p:txBody>
          <a:bodyPr>
            <a:normAutofit/>
          </a:bodyPr>
          <a:lstStyle/>
          <a:p>
            <a:r>
              <a:rPr lang="en-GB" sz="2400" dirty="0"/>
              <a:t>We all worry about </a:t>
            </a:r>
            <a:r>
              <a:rPr lang="en-GB" sz="2400" dirty="0" smtClean="0"/>
              <a:t>things </a:t>
            </a:r>
            <a:r>
              <a:rPr lang="en-GB" sz="2400" dirty="0"/>
              <a:t>and can become stressed, but we do not always have control over what happens to us. Below are some stress factors  that might affect us, place them in the correct circle, according to the level of control you have over them.</a:t>
            </a:r>
          </a:p>
          <a:p>
            <a:r>
              <a:rPr lang="en-GB" sz="2400" dirty="0" smtClean="0"/>
              <a:t>Remember the outer circle are things outside of your control and the inner circle are things you have total control over.</a:t>
            </a:r>
          </a:p>
          <a:p>
            <a:pPr>
              <a:buFont typeface="Wingdings" panose="05000000000000000000" pitchFamily="2" charset="2"/>
              <a:buChar char="Ø"/>
            </a:pPr>
            <a:r>
              <a:rPr lang="en-GB" sz="2400" dirty="0" smtClean="0">
                <a:solidFill>
                  <a:srgbClr val="FFCC00"/>
                </a:solidFill>
              </a:rPr>
              <a:t>The weather	</a:t>
            </a:r>
            <a:r>
              <a:rPr lang="en-GB" sz="2400" dirty="0" smtClean="0"/>
              <a:t>		</a:t>
            </a:r>
            <a:r>
              <a:rPr lang="en-GB" sz="2400" dirty="0" smtClean="0">
                <a:solidFill>
                  <a:srgbClr val="660066"/>
                </a:solidFill>
              </a:rPr>
              <a:t>If people like you</a:t>
            </a:r>
            <a:r>
              <a:rPr lang="en-GB" sz="2400" dirty="0" smtClean="0"/>
              <a:t>		</a:t>
            </a:r>
            <a:r>
              <a:rPr lang="en-GB" sz="2400" dirty="0" smtClean="0">
                <a:solidFill>
                  <a:schemeClr val="accent1">
                    <a:lumMod val="75000"/>
                  </a:schemeClr>
                </a:solidFill>
              </a:rPr>
              <a:t>Traffic</a:t>
            </a:r>
          </a:p>
          <a:p>
            <a:pPr>
              <a:buFont typeface="Wingdings" panose="05000000000000000000" pitchFamily="2" charset="2"/>
              <a:buChar char="Ø"/>
            </a:pPr>
            <a:r>
              <a:rPr lang="en-GB" sz="2400" dirty="0" smtClean="0">
                <a:solidFill>
                  <a:srgbClr val="00FFFF"/>
                </a:solidFill>
              </a:rPr>
              <a:t>Your effort</a:t>
            </a:r>
            <a:r>
              <a:rPr lang="en-GB" sz="2400" dirty="0" smtClean="0"/>
              <a:t>			</a:t>
            </a:r>
            <a:r>
              <a:rPr lang="en-GB" sz="2400" dirty="0" smtClean="0">
                <a:solidFill>
                  <a:srgbClr val="CC0000"/>
                </a:solidFill>
              </a:rPr>
              <a:t>Other people’s actions</a:t>
            </a:r>
            <a:r>
              <a:rPr lang="en-GB" sz="2400" dirty="0" smtClean="0"/>
              <a:t>	</a:t>
            </a:r>
            <a:r>
              <a:rPr lang="en-GB" sz="2400" dirty="0" smtClean="0">
                <a:solidFill>
                  <a:srgbClr val="FF00FF"/>
                </a:solidFill>
              </a:rPr>
              <a:t>Your words</a:t>
            </a:r>
          </a:p>
          <a:p>
            <a:pPr>
              <a:buFont typeface="Wingdings" panose="05000000000000000000" pitchFamily="2" charset="2"/>
              <a:buChar char="Ø"/>
            </a:pPr>
            <a:r>
              <a:rPr lang="en-GB" sz="2400" dirty="0" smtClean="0">
                <a:solidFill>
                  <a:srgbClr val="66FF33"/>
                </a:solidFill>
              </a:rPr>
              <a:t>Other people’s words</a:t>
            </a:r>
            <a:r>
              <a:rPr lang="en-GB" sz="2400" dirty="0" smtClean="0"/>
              <a:t>	</a:t>
            </a:r>
            <a:r>
              <a:rPr lang="en-GB" sz="2400" dirty="0" smtClean="0">
                <a:solidFill>
                  <a:schemeClr val="accent2">
                    <a:lumMod val="75000"/>
                  </a:schemeClr>
                </a:solidFill>
              </a:rPr>
              <a:t>Your choices	</a:t>
            </a:r>
            <a:r>
              <a:rPr lang="en-GB" sz="2400" dirty="0" smtClean="0"/>
              <a:t>		</a:t>
            </a:r>
            <a:r>
              <a:rPr lang="en-GB" sz="2400" dirty="0" smtClean="0">
                <a:solidFill>
                  <a:srgbClr val="00CC00"/>
                </a:solidFill>
              </a:rPr>
              <a:t>Getting enough exercise</a:t>
            </a:r>
          </a:p>
          <a:p>
            <a:pPr>
              <a:buFont typeface="Wingdings" panose="05000000000000000000" pitchFamily="2" charset="2"/>
              <a:buChar char="Ø"/>
            </a:pPr>
            <a:r>
              <a:rPr lang="en-GB" sz="2400" dirty="0" smtClean="0">
                <a:solidFill>
                  <a:srgbClr val="FF0066"/>
                </a:solidFill>
              </a:rPr>
              <a:t>Your behaviour</a:t>
            </a:r>
            <a:r>
              <a:rPr lang="en-GB" sz="2400" dirty="0" smtClean="0"/>
              <a:t>		</a:t>
            </a:r>
            <a:r>
              <a:rPr lang="en-GB" sz="2400" dirty="0" smtClean="0">
                <a:solidFill>
                  <a:srgbClr val="0000FF"/>
                </a:solidFill>
              </a:rPr>
              <a:t>How often you smile</a:t>
            </a:r>
            <a:r>
              <a:rPr lang="en-GB" sz="2400" dirty="0" smtClean="0"/>
              <a:t>		</a:t>
            </a:r>
            <a:r>
              <a:rPr lang="en-GB" sz="2400" dirty="0" smtClean="0">
                <a:solidFill>
                  <a:srgbClr val="FFC000"/>
                </a:solidFill>
              </a:rPr>
              <a:t>Being honest</a:t>
            </a:r>
          </a:p>
          <a:p>
            <a:pPr marL="0" indent="0">
              <a:buNone/>
            </a:pPr>
            <a:endParaRPr lang="en-GB" sz="2400" dirty="0"/>
          </a:p>
        </p:txBody>
      </p:sp>
      <p:pic>
        <p:nvPicPr>
          <p:cNvPr id="4" name="Picture 3" descr="cid:image001.png@01D2495A.1428FB00"/>
          <p:cNvPicPr/>
          <p:nvPr/>
        </p:nvPicPr>
        <p:blipFill>
          <a:blip r:embed="rId2">
            <a:extLst>
              <a:ext uri="{28A0092B-C50C-407E-A947-70E740481C1C}">
                <a14:useLocalDpi xmlns:a14="http://schemas.microsoft.com/office/drawing/2010/main" val="0"/>
              </a:ext>
            </a:extLst>
          </a:blip>
          <a:srcRect/>
          <a:stretch>
            <a:fillRect/>
          </a:stretch>
        </p:blipFill>
        <p:spPr bwMode="auto">
          <a:xfrm>
            <a:off x="10751003" y="230188"/>
            <a:ext cx="1205594" cy="1213605"/>
          </a:xfrm>
          <a:prstGeom prst="rect">
            <a:avLst/>
          </a:prstGeom>
          <a:noFill/>
          <a:ln>
            <a:noFill/>
          </a:ln>
        </p:spPr>
      </p:pic>
    </p:spTree>
    <p:extLst>
      <p:ext uri="{BB962C8B-B14F-4D97-AF65-F5344CB8AC3E}">
        <p14:creationId xmlns:p14="http://schemas.microsoft.com/office/powerpoint/2010/main" val="2230793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Circle of control</a:t>
            </a:r>
            <a:endParaRPr lang="en-GB" dirty="0"/>
          </a:p>
        </p:txBody>
      </p:sp>
      <p:sp>
        <p:nvSpPr>
          <p:cNvPr id="3" name="Content Placeholder 2"/>
          <p:cNvSpPr>
            <a:spLocks noGrp="1"/>
          </p:cNvSpPr>
          <p:nvPr>
            <p:ph idx="1"/>
          </p:nvPr>
        </p:nvSpPr>
        <p:spPr/>
        <p:txBody>
          <a:bodyPr>
            <a:normAutofit fontScale="92500" lnSpcReduction="20000"/>
          </a:bodyPr>
          <a:lstStyle/>
          <a:p>
            <a:r>
              <a:rPr lang="en-GB" sz="2400" dirty="0"/>
              <a:t>Talking about our circle of control and how we can react to things outside of our control. There are some things we can control and some things we cant control in our daily lives and during all of the interactions we have with other people  -your friends, your family, teachers at school. There are many things we have control </a:t>
            </a:r>
            <a:r>
              <a:rPr lang="en-GB" sz="2400" dirty="0" smtClean="0"/>
              <a:t>over </a:t>
            </a:r>
            <a:r>
              <a:rPr lang="en-GB" sz="2400" dirty="0"/>
              <a:t>and its quite empowering to think about all of the things you have control over in your life. </a:t>
            </a:r>
            <a:r>
              <a:rPr lang="en-GB" sz="2400" dirty="0" smtClean="0"/>
              <a:t>They include:</a:t>
            </a:r>
          </a:p>
          <a:p>
            <a:r>
              <a:rPr lang="en-GB" sz="2400" b="1" dirty="0">
                <a:solidFill>
                  <a:srgbClr val="FF00FF"/>
                </a:solidFill>
              </a:rPr>
              <a:t>Apologising when you make a mistake</a:t>
            </a:r>
          </a:p>
          <a:p>
            <a:r>
              <a:rPr lang="en-GB" sz="2400" b="1" dirty="0">
                <a:solidFill>
                  <a:srgbClr val="FF00FF"/>
                </a:solidFill>
              </a:rPr>
              <a:t>The negatives or the positives that you choose to focus on</a:t>
            </a:r>
          </a:p>
          <a:p>
            <a:r>
              <a:rPr lang="en-GB" sz="2400" b="1" dirty="0">
                <a:solidFill>
                  <a:srgbClr val="FF00FF"/>
                </a:solidFill>
              </a:rPr>
              <a:t>The kind of attitude you have</a:t>
            </a:r>
          </a:p>
          <a:p>
            <a:r>
              <a:rPr lang="en-GB" sz="2400" b="1" dirty="0">
                <a:solidFill>
                  <a:srgbClr val="FF00FF"/>
                </a:solidFill>
              </a:rPr>
              <a:t>How truthful and honest you are</a:t>
            </a:r>
          </a:p>
          <a:p>
            <a:r>
              <a:rPr lang="en-GB" sz="2400" b="1" dirty="0">
                <a:solidFill>
                  <a:srgbClr val="FF00FF"/>
                </a:solidFill>
              </a:rPr>
              <a:t>How often you smile</a:t>
            </a:r>
          </a:p>
          <a:p>
            <a:r>
              <a:rPr lang="en-GB" sz="2400" b="1" dirty="0">
                <a:solidFill>
                  <a:srgbClr val="FF00FF"/>
                </a:solidFill>
              </a:rPr>
              <a:t>And how you respond to any challenges that </a:t>
            </a:r>
            <a:r>
              <a:rPr lang="en-GB" sz="2400" b="1" dirty="0" smtClean="0">
                <a:solidFill>
                  <a:srgbClr val="FF00FF"/>
                </a:solidFill>
              </a:rPr>
              <a:t>happen</a:t>
            </a:r>
          </a:p>
          <a:p>
            <a:r>
              <a:rPr lang="en-GB" sz="2400" b="1" dirty="0" smtClean="0">
                <a:solidFill>
                  <a:srgbClr val="FF00FF"/>
                </a:solidFill>
              </a:rPr>
              <a:t>And many more……</a:t>
            </a:r>
            <a:endParaRPr lang="en-GB" sz="2400" b="1" dirty="0">
              <a:solidFill>
                <a:srgbClr val="FF00FF"/>
              </a:solidFill>
            </a:endParaRPr>
          </a:p>
          <a:p>
            <a:pPr marL="0" indent="0">
              <a:buNone/>
            </a:pPr>
            <a:endParaRPr lang="en-GB" sz="2400"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4451" y="3330042"/>
            <a:ext cx="2987899" cy="2846922"/>
          </a:xfrm>
          <a:prstGeom prst="rect">
            <a:avLst/>
          </a:prstGeom>
        </p:spPr>
      </p:pic>
    </p:spTree>
    <p:extLst>
      <p:ext uri="{BB962C8B-B14F-4D97-AF65-F5344CB8AC3E}">
        <p14:creationId xmlns:p14="http://schemas.microsoft.com/office/powerpoint/2010/main" val="3882344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Circle of control continued…..</a:t>
            </a:r>
            <a:endParaRPr lang="en-GB" dirty="0"/>
          </a:p>
        </p:txBody>
      </p:sp>
      <p:sp>
        <p:nvSpPr>
          <p:cNvPr id="3" name="Content Placeholder 2"/>
          <p:cNvSpPr>
            <a:spLocks noGrp="1"/>
          </p:cNvSpPr>
          <p:nvPr>
            <p:ph idx="1"/>
          </p:nvPr>
        </p:nvSpPr>
        <p:spPr/>
        <p:txBody>
          <a:bodyPr>
            <a:normAutofit fontScale="70000" lnSpcReduction="20000"/>
          </a:bodyPr>
          <a:lstStyle/>
          <a:p>
            <a:r>
              <a:rPr lang="en-GB" dirty="0"/>
              <a:t>In my control circle = My own actions/how I treat others/ getting enough sleep/my </a:t>
            </a:r>
            <a:r>
              <a:rPr lang="en-GB" dirty="0" err="1"/>
              <a:t>mindset</a:t>
            </a:r>
            <a:r>
              <a:rPr lang="en-GB" dirty="0"/>
              <a:t>. The goals I set for myself/the coping strategies I use/practicing gratitude/ when I help others/how I take care of myself</a:t>
            </a:r>
          </a:p>
          <a:p>
            <a:r>
              <a:rPr lang="en-GB" dirty="0"/>
              <a:t>What about things that we can’t control?</a:t>
            </a:r>
          </a:p>
          <a:p>
            <a:r>
              <a:rPr lang="en-GB" dirty="0"/>
              <a:t>The words of others, the opinion of others, the weather, if people like me, the choice of others, traffic, the feelings of others.</a:t>
            </a:r>
          </a:p>
          <a:p>
            <a:r>
              <a:rPr lang="en-GB" dirty="0"/>
              <a:t>We have many interactions during the day with others and there are many things we don’t have control over like the opinions of others, or words that others use, whether other people like us or not, getting stuck in traffic or even things that have nothing to do with people but still upset our day like the weather.</a:t>
            </a:r>
          </a:p>
          <a:p>
            <a:r>
              <a:rPr lang="en-GB" dirty="0"/>
              <a:t>So there are also lots of things outside of our control but you can remember the number 1 thing that you will always have control over – your response or reaction to challenges and difficulties and that’s pretty powerful. Your response or reaction to the things outside of your control will always be your decision and that’s an important super power to hold on to. Especially when you think how your reaction to things can affect your </a:t>
            </a:r>
            <a:r>
              <a:rPr lang="en-GB" dirty="0" err="1"/>
              <a:t>mindset</a:t>
            </a:r>
            <a:r>
              <a:rPr lang="en-GB" dirty="0"/>
              <a:t>, try and find the humour in a situation without getting frustrated or </a:t>
            </a:r>
            <a:r>
              <a:rPr lang="en-GB" dirty="0" smtClean="0"/>
              <a:t>try </a:t>
            </a:r>
            <a:r>
              <a:rPr lang="en-GB" dirty="0"/>
              <a:t>taking some deep breaths – might help you </a:t>
            </a:r>
            <a:r>
              <a:rPr lang="en-GB" dirty="0" smtClean="0"/>
              <a:t>take </a:t>
            </a:r>
            <a:r>
              <a:rPr lang="en-GB" dirty="0"/>
              <a:t>control in overwhelming situations.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6741" y="104920"/>
            <a:ext cx="1438865" cy="1720705"/>
          </a:xfrm>
          <a:prstGeom prst="rect">
            <a:avLst/>
          </a:prstGeom>
        </p:spPr>
      </p:pic>
    </p:spTree>
    <p:extLst>
      <p:ext uri="{BB962C8B-B14F-4D97-AF65-F5344CB8AC3E}">
        <p14:creationId xmlns:p14="http://schemas.microsoft.com/office/powerpoint/2010/main" val="132272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597" y="0"/>
            <a:ext cx="7600806" cy="6858000"/>
          </a:xfrm>
          <a:prstGeom prst="rect">
            <a:avLst/>
          </a:prstGeom>
        </p:spPr>
      </p:pic>
      <p:sp>
        <p:nvSpPr>
          <p:cNvPr id="2" name="Title 1"/>
          <p:cNvSpPr>
            <a:spLocks noGrp="1"/>
          </p:cNvSpPr>
          <p:nvPr>
            <p:ph type="title"/>
          </p:nvPr>
        </p:nvSpPr>
        <p:spPr/>
        <p:txBody>
          <a:bodyPr/>
          <a:lstStyle/>
          <a:p>
            <a:r>
              <a:rPr lang="en-GB" dirty="0" smtClean="0"/>
              <a:t>The difference between influence and control</a:t>
            </a:r>
            <a:endParaRPr lang="en-GB" dirty="0"/>
          </a:p>
        </p:txBody>
      </p:sp>
      <p:sp>
        <p:nvSpPr>
          <p:cNvPr id="3" name="Content Placeholder 2"/>
          <p:cNvSpPr>
            <a:spLocks noGrp="1"/>
          </p:cNvSpPr>
          <p:nvPr>
            <p:ph idx="1"/>
          </p:nvPr>
        </p:nvSpPr>
        <p:spPr/>
        <p:txBody>
          <a:bodyPr>
            <a:normAutofit lnSpcReduction="10000"/>
          </a:bodyPr>
          <a:lstStyle/>
          <a:p>
            <a:r>
              <a:rPr lang="en-AU" dirty="0"/>
              <a:t>It’s important to understand the difference between what we control and what we influence. To control means that we have complete authority over. For example, we can control whether or not we eat a </a:t>
            </a:r>
            <a:r>
              <a:rPr lang="en-AU" dirty="0" smtClean="0"/>
              <a:t>doughnut.</a:t>
            </a:r>
            <a:endParaRPr lang="en-GB" dirty="0"/>
          </a:p>
          <a:p>
            <a:r>
              <a:rPr lang="en-AU" dirty="0"/>
              <a:t>But I can’t control whether or not my friend Amy eats a </a:t>
            </a:r>
            <a:r>
              <a:rPr lang="en-AU" dirty="0" smtClean="0"/>
              <a:t>doughnut. </a:t>
            </a:r>
            <a:r>
              <a:rPr lang="en-AU" dirty="0"/>
              <a:t>I might be able to convince her not to eat it. Or she might be inspired when she sees me resisting the </a:t>
            </a:r>
            <a:r>
              <a:rPr lang="en-AU" dirty="0" smtClean="0"/>
              <a:t>doughnut</a:t>
            </a:r>
            <a:r>
              <a:rPr lang="en-AU" dirty="0"/>
              <a:t>. We can influence Amy, but we can’t control her.</a:t>
            </a:r>
            <a:endParaRPr lang="en-GB" dirty="0"/>
          </a:p>
          <a:p>
            <a:r>
              <a:rPr lang="en-AU" dirty="0"/>
              <a:t>That’s the difference. There is no </a:t>
            </a:r>
            <a:r>
              <a:rPr lang="en-AU" dirty="0" smtClean="0"/>
              <a:t>uncertainty </a:t>
            </a:r>
            <a:r>
              <a:rPr lang="en-AU" dirty="0"/>
              <a:t>in control. If we can control, we can get exactly what we want. But influencing means we can impact it, but can’t guarantee the results we want.</a:t>
            </a:r>
            <a:endParaRPr lang="en-GB" dirty="0"/>
          </a:p>
          <a:p>
            <a:endParaRPr lang="en-GB" dirty="0"/>
          </a:p>
        </p:txBody>
      </p:sp>
    </p:spTree>
    <p:extLst>
      <p:ext uri="{BB962C8B-B14F-4D97-AF65-F5344CB8AC3E}">
        <p14:creationId xmlns:p14="http://schemas.microsoft.com/office/powerpoint/2010/main" val="55291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1529</Words>
  <Application>Microsoft Office PowerPoint</Application>
  <PresentationFormat>Widescreen</PresentationFormat>
  <Paragraphs>70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Icebreaker – trivia game </vt:lpstr>
      <vt:lpstr>Today’s session</vt:lpstr>
      <vt:lpstr>Feelings</vt:lpstr>
      <vt:lpstr>PowerPoint Presentation</vt:lpstr>
      <vt:lpstr>Circle of control</vt:lpstr>
      <vt:lpstr>Circle of control</vt:lpstr>
      <vt:lpstr>Circle of control continued…..</vt:lpstr>
      <vt:lpstr>The difference between influence and control</vt:lpstr>
      <vt:lpstr>Improve your mind-set </vt:lpstr>
      <vt:lpstr>The stress bucket story</vt:lpstr>
      <vt:lpstr>Stress buckets</vt:lpstr>
      <vt:lpstr>Stress buckets</vt:lpstr>
      <vt:lpstr>Stress bucket activity</vt:lpstr>
      <vt:lpstr>What if the techniques don’t work?</vt:lpstr>
      <vt:lpstr>Relaxation practices</vt:lpstr>
      <vt:lpstr>Progressive muscle relaxation</vt:lpstr>
      <vt:lpstr>Relaxation – rainbow waterfall</vt:lpstr>
      <vt:lpstr>Evaluation</vt:lpstr>
    </vt:vector>
  </TitlesOfParts>
  <Company>Mouchel Business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Hunt</dc:creator>
  <cp:lastModifiedBy>Nicola Hunt</cp:lastModifiedBy>
  <cp:revision>40</cp:revision>
  <dcterms:created xsi:type="dcterms:W3CDTF">2020-09-23T09:32:31Z</dcterms:created>
  <dcterms:modified xsi:type="dcterms:W3CDTF">2021-09-09T14:25:45Z</dcterms:modified>
</cp:coreProperties>
</file>