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CBEDB7E-010F-48AC-B553-A1B658A4343D}" type="datetimeFigureOut">
              <a:rPr lang="en-GB" smtClean="0"/>
              <a:t>09/09/2021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120558-9614-40B3-BF24-77EADE1F39B9}" type="slidenum">
              <a:rPr lang="en-GB" smtClean="0"/>
              <a:t>‹#›</a:t>
            </a:fld>
            <a:endParaRPr lang="en-GB"/>
          </a:p>
        </p:txBody>
      </p:sp>
    </p:spTree>
    <p:extLst>
      <p:ext uri="{BB962C8B-B14F-4D97-AF65-F5344CB8AC3E}">
        <p14:creationId xmlns:p14="http://schemas.microsoft.com/office/powerpoint/2010/main" val="2409644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BEDB7E-010F-48AC-B553-A1B658A4343D}" type="datetimeFigureOut">
              <a:rPr lang="en-GB" smtClean="0"/>
              <a:t>09/09/2021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120558-9614-40B3-BF24-77EADE1F39B9}" type="slidenum">
              <a:rPr lang="en-GB" smtClean="0"/>
              <a:t>‹#›</a:t>
            </a:fld>
            <a:endParaRPr lang="en-GB"/>
          </a:p>
        </p:txBody>
      </p:sp>
    </p:spTree>
    <p:extLst>
      <p:ext uri="{BB962C8B-B14F-4D97-AF65-F5344CB8AC3E}">
        <p14:creationId xmlns:p14="http://schemas.microsoft.com/office/powerpoint/2010/main" val="3355901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BEDB7E-010F-48AC-B553-A1B658A4343D}" type="datetimeFigureOut">
              <a:rPr lang="en-GB" smtClean="0"/>
              <a:t>09/09/2021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120558-9614-40B3-BF24-77EADE1F39B9}" type="slidenum">
              <a:rPr lang="en-GB" smtClean="0"/>
              <a:t>‹#›</a:t>
            </a:fld>
            <a:endParaRPr lang="en-GB"/>
          </a:p>
        </p:txBody>
      </p:sp>
    </p:spTree>
    <p:extLst>
      <p:ext uri="{BB962C8B-B14F-4D97-AF65-F5344CB8AC3E}">
        <p14:creationId xmlns:p14="http://schemas.microsoft.com/office/powerpoint/2010/main" val="3192878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BEDB7E-010F-48AC-B553-A1B658A4343D}" type="datetimeFigureOut">
              <a:rPr lang="en-GB" smtClean="0"/>
              <a:t>09/09/2021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120558-9614-40B3-BF24-77EADE1F39B9}" type="slidenum">
              <a:rPr lang="en-GB" smtClean="0"/>
              <a:t>‹#›</a:t>
            </a:fld>
            <a:endParaRPr lang="en-GB"/>
          </a:p>
        </p:txBody>
      </p:sp>
    </p:spTree>
    <p:extLst>
      <p:ext uri="{BB962C8B-B14F-4D97-AF65-F5344CB8AC3E}">
        <p14:creationId xmlns:p14="http://schemas.microsoft.com/office/powerpoint/2010/main" val="2401373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BEDB7E-010F-48AC-B553-A1B658A4343D}" type="datetimeFigureOut">
              <a:rPr lang="en-GB" smtClean="0"/>
              <a:t>09/09/2021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120558-9614-40B3-BF24-77EADE1F39B9}" type="slidenum">
              <a:rPr lang="en-GB" smtClean="0"/>
              <a:t>‹#›</a:t>
            </a:fld>
            <a:endParaRPr lang="en-GB"/>
          </a:p>
        </p:txBody>
      </p:sp>
    </p:spTree>
    <p:extLst>
      <p:ext uri="{BB962C8B-B14F-4D97-AF65-F5344CB8AC3E}">
        <p14:creationId xmlns:p14="http://schemas.microsoft.com/office/powerpoint/2010/main" val="2937991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CBEDB7E-010F-48AC-B553-A1B658A4343D}" type="datetimeFigureOut">
              <a:rPr lang="en-GB" smtClean="0"/>
              <a:t>09/09/2021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120558-9614-40B3-BF24-77EADE1F39B9}" type="slidenum">
              <a:rPr lang="en-GB" smtClean="0"/>
              <a:t>‹#›</a:t>
            </a:fld>
            <a:endParaRPr lang="en-GB"/>
          </a:p>
        </p:txBody>
      </p:sp>
    </p:spTree>
    <p:extLst>
      <p:ext uri="{BB962C8B-B14F-4D97-AF65-F5344CB8AC3E}">
        <p14:creationId xmlns:p14="http://schemas.microsoft.com/office/powerpoint/2010/main" val="114768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CBEDB7E-010F-48AC-B553-A1B658A4343D}" type="datetimeFigureOut">
              <a:rPr lang="en-GB" smtClean="0"/>
              <a:t>09/09/2021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120558-9614-40B3-BF24-77EADE1F39B9}" type="slidenum">
              <a:rPr lang="en-GB" smtClean="0"/>
              <a:t>‹#›</a:t>
            </a:fld>
            <a:endParaRPr lang="en-GB"/>
          </a:p>
        </p:txBody>
      </p:sp>
    </p:spTree>
    <p:extLst>
      <p:ext uri="{BB962C8B-B14F-4D97-AF65-F5344CB8AC3E}">
        <p14:creationId xmlns:p14="http://schemas.microsoft.com/office/powerpoint/2010/main" val="2959343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CBEDB7E-010F-48AC-B553-A1B658A4343D}" type="datetimeFigureOut">
              <a:rPr lang="en-GB" smtClean="0"/>
              <a:t>09/09/2021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120558-9614-40B3-BF24-77EADE1F39B9}" type="slidenum">
              <a:rPr lang="en-GB" smtClean="0"/>
              <a:t>‹#›</a:t>
            </a:fld>
            <a:endParaRPr lang="en-GB"/>
          </a:p>
        </p:txBody>
      </p:sp>
    </p:spTree>
    <p:extLst>
      <p:ext uri="{BB962C8B-B14F-4D97-AF65-F5344CB8AC3E}">
        <p14:creationId xmlns:p14="http://schemas.microsoft.com/office/powerpoint/2010/main" val="603438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EDB7E-010F-48AC-B553-A1B658A4343D}" type="datetimeFigureOut">
              <a:rPr lang="en-GB" smtClean="0"/>
              <a:t>09/09/2021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120558-9614-40B3-BF24-77EADE1F39B9}" type="slidenum">
              <a:rPr lang="en-GB" smtClean="0"/>
              <a:t>‹#›</a:t>
            </a:fld>
            <a:endParaRPr lang="en-GB"/>
          </a:p>
        </p:txBody>
      </p:sp>
    </p:spTree>
    <p:extLst>
      <p:ext uri="{BB962C8B-B14F-4D97-AF65-F5344CB8AC3E}">
        <p14:creationId xmlns:p14="http://schemas.microsoft.com/office/powerpoint/2010/main" val="4103615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BEDB7E-010F-48AC-B553-A1B658A4343D}" type="datetimeFigureOut">
              <a:rPr lang="en-GB" smtClean="0"/>
              <a:t>09/09/2021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120558-9614-40B3-BF24-77EADE1F39B9}" type="slidenum">
              <a:rPr lang="en-GB" smtClean="0"/>
              <a:t>‹#›</a:t>
            </a:fld>
            <a:endParaRPr lang="en-GB"/>
          </a:p>
        </p:txBody>
      </p:sp>
    </p:spTree>
    <p:extLst>
      <p:ext uri="{BB962C8B-B14F-4D97-AF65-F5344CB8AC3E}">
        <p14:creationId xmlns:p14="http://schemas.microsoft.com/office/powerpoint/2010/main" val="152128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BEDB7E-010F-48AC-B553-A1B658A4343D}" type="datetimeFigureOut">
              <a:rPr lang="en-GB" smtClean="0"/>
              <a:t>09/09/2021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120558-9614-40B3-BF24-77EADE1F39B9}" type="slidenum">
              <a:rPr lang="en-GB" smtClean="0"/>
              <a:t>‹#›</a:t>
            </a:fld>
            <a:endParaRPr lang="en-GB"/>
          </a:p>
        </p:txBody>
      </p:sp>
    </p:spTree>
    <p:extLst>
      <p:ext uri="{BB962C8B-B14F-4D97-AF65-F5344CB8AC3E}">
        <p14:creationId xmlns:p14="http://schemas.microsoft.com/office/powerpoint/2010/main" val="1010055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BEDB7E-010F-48AC-B553-A1B658A4343D}" type="datetimeFigureOut">
              <a:rPr lang="en-GB" smtClean="0"/>
              <a:t>09/09/2021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120558-9614-40B3-BF24-77EADE1F39B9}" type="slidenum">
              <a:rPr lang="en-GB" smtClean="0"/>
              <a:t>‹#›</a:t>
            </a:fld>
            <a:endParaRPr lang="en-GB"/>
          </a:p>
        </p:txBody>
      </p:sp>
    </p:spTree>
    <p:extLst>
      <p:ext uri="{BB962C8B-B14F-4D97-AF65-F5344CB8AC3E}">
        <p14:creationId xmlns:p14="http://schemas.microsoft.com/office/powerpoint/2010/main" val="637949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b="1" i="1" dirty="0" smtClean="0"/>
              <a:t>Giving all South Tees children and young people the necessary support to build resilience to achieve good emotional health’</a:t>
            </a:r>
            <a:endParaRPr lang="en-GB" dirty="0"/>
          </a:p>
        </p:txBody>
      </p:sp>
      <p:pic>
        <p:nvPicPr>
          <p:cNvPr id="4" name="Picture 3" descr="cid:image001.png@01D2495A.1428FB00"/>
          <p:cNvPicPr/>
          <p:nvPr/>
        </p:nvPicPr>
        <p:blipFill>
          <a:blip r:embed="rId2">
            <a:extLst>
              <a:ext uri="{28A0092B-C50C-407E-A947-70E740481C1C}">
                <a14:useLocalDpi xmlns:a14="http://schemas.microsoft.com/office/drawing/2010/main" val="0"/>
              </a:ext>
            </a:extLst>
          </a:blip>
          <a:srcRect/>
          <a:stretch>
            <a:fillRect/>
          </a:stretch>
        </p:blipFill>
        <p:spPr bwMode="auto">
          <a:xfrm>
            <a:off x="4855335" y="1326524"/>
            <a:ext cx="2125013" cy="1944710"/>
          </a:xfrm>
          <a:prstGeom prst="rect">
            <a:avLst/>
          </a:prstGeom>
          <a:noFill/>
          <a:ln>
            <a:noFill/>
          </a:ln>
        </p:spPr>
      </p:pic>
    </p:spTree>
    <p:extLst>
      <p:ext uri="{BB962C8B-B14F-4D97-AF65-F5344CB8AC3E}">
        <p14:creationId xmlns:p14="http://schemas.microsoft.com/office/powerpoint/2010/main" val="699177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Squirrel story 2 </a:t>
            </a:r>
            <a:endParaRPr lang="en-GB" dirty="0"/>
          </a:p>
        </p:txBody>
      </p:sp>
      <p:sp>
        <p:nvSpPr>
          <p:cNvPr id="3" name="Content Placeholder 2"/>
          <p:cNvSpPr>
            <a:spLocks noGrp="1"/>
          </p:cNvSpPr>
          <p:nvPr>
            <p:ph idx="1"/>
          </p:nvPr>
        </p:nvSpPr>
        <p:spPr/>
        <p:txBody>
          <a:bodyPr>
            <a:normAutofit/>
          </a:bodyPr>
          <a:lstStyle/>
          <a:p>
            <a:r>
              <a:rPr lang="en-GB" sz="1800" dirty="0" smtClean="0"/>
              <a:t>Different perceptions (thoughts) about the same situation can produce very different feelings and behaviours.</a:t>
            </a:r>
          </a:p>
          <a:p>
            <a:r>
              <a:rPr lang="en-GB" sz="1800" dirty="0" smtClean="0"/>
              <a:t>So let’s change the story a little bit – what would happen if squirrel thought the other squirrel was climbing the tree for a different reason?...</a:t>
            </a:r>
          </a:p>
          <a:p>
            <a:r>
              <a:rPr lang="en-GB" sz="1800" dirty="0" smtClean="0"/>
              <a:t>One day, squirrel was in his tree house when suddenly he saw another squirrel climbing up the tree. Squirrel thought to himself “That squirrel is coming to visit me! Maybe we can have fun together!”</a:t>
            </a:r>
          </a:p>
          <a:p>
            <a:r>
              <a:rPr lang="en-GB" sz="1800" dirty="0" smtClean="0"/>
              <a:t>Think, feel, do columns – based on what squirrel is thinking, guess how he felt? Again, think of as many feeling words as you can, what do you think squirrel’s face and body looked like?</a:t>
            </a:r>
          </a:p>
          <a:p>
            <a:r>
              <a:rPr lang="en-GB" sz="1800" dirty="0" smtClean="0"/>
              <a:t>Feedback</a:t>
            </a:r>
          </a:p>
          <a:p>
            <a:r>
              <a:rPr lang="en-GB" sz="1800" dirty="0" smtClean="0"/>
              <a:t>Feelings might include: excited, happy, thrilled</a:t>
            </a:r>
          </a:p>
          <a:p>
            <a:r>
              <a:rPr lang="en-GB" sz="1800" dirty="0" smtClean="0"/>
              <a:t>Then what about what squirrel might </a:t>
            </a:r>
            <a:r>
              <a:rPr lang="en-GB" sz="1800" b="1" dirty="0" smtClean="0"/>
              <a:t>do</a:t>
            </a:r>
            <a:r>
              <a:rPr lang="en-GB" sz="1800" dirty="0" smtClean="0"/>
              <a:t> this time? </a:t>
            </a:r>
          </a:p>
          <a:p>
            <a:r>
              <a:rPr lang="en-GB" sz="1800" dirty="0" smtClean="0"/>
              <a:t>Feedback</a:t>
            </a:r>
          </a:p>
          <a:p>
            <a:r>
              <a:rPr lang="en-GB" sz="1800" dirty="0" smtClean="0"/>
              <a:t>Ask the other squirrel to play, jump for joy, invite friends over</a:t>
            </a:r>
          </a:p>
          <a:p>
            <a:endParaRPr lang="en-GB"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6176" y="230188"/>
            <a:ext cx="1726814" cy="1448057"/>
          </a:xfrm>
          <a:prstGeom prst="rect">
            <a:avLst/>
          </a:prstGeom>
        </p:spPr>
      </p:pic>
    </p:spTree>
    <p:extLst>
      <p:ext uri="{BB962C8B-B14F-4D97-AF65-F5344CB8AC3E}">
        <p14:creationId xmlns:p14="http://schemas.microsoft.com/office/powerpoint/2010/main" val="98895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Compare and contrast </a:t>
            </a:r>
            <a:endParaRPr lang="en-GB" dirty="0"/>
          </a:p>
        </p:txBody>
      </p:sp>
      <p:sp>
        <p:nvSpPr>
          <p:cNvPr id="3" name="Content Placeholder 2"/>
          <p:cNvSpPr>
            <a:spLocks noGrp="1"/>
          </p:cNvSpPr>
          <p:nvPr>
            <p:ph idx="1"/>
          </p:nvPr>
        </p:nvSpPr>
        <p:spPr/>
        <p:txBody>
          <a:bodyPr/>
          <a:lstStyle/>
          <a:p>
            <a:r>
              <a:rPr lang="en-GB" dirty="0" smtClean="0"/>
              <a:t>The </a:t>
            </a:r>
            <a:r>
              <a:rPr lang="en-GB" dirty="0"/>
              <a:t>squirrel’s feelings and actions in each situation directly resulted from his thoughts. In the first story what were squirrel’s thoughts? </a:t>
            </a:r>
          </a:p>
          <a:p>
            <a:r>
              <a:rPr lang="en-GB" dirty="0"/>
              <a:t>How did that make him feel?</a:t>
            </a:r>
          </a:p>
          <a:p>
            <a:r>
              <a:rPr lang="en-GB" dirty="0"/>
              <a:t>What did he do because of it?</a:t>
            </a:r>
          </a:p>
          <a:p>
            <a:r>
              <a:rPr lang="en-GB" dirty="0"/>
              <a:t>In both cases his perception (thoughts about) the situation caused him to feel and act in specific ways.</a:t>
            </a:r>
          </a:p>
          <a:p>
            <a:r>
              <a:rPr lang="en-GB" dirty="0"/>
              <a:t>We can think about the same situation in different ways.</a:t>
            </a:r>
          </a:p>
          <a:p>
            <a:r>
              <a:rPr lang="en-GB" dirty="0" smtClean="0"/>
              <a:t>Think about the two versions of the story and the different endings.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0044" y="189895"/>
            <a:ext cx="1455313" cy="154009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6435" y="117671"/>
            <a:ext cx="1464624" cy="1640485"/>
          </a:xfrm>
          <a:prstGeom prst="rect">
            <a:avLst/>
          </a:prstGeom>
        </p:spPr>
      </p:pic>
    </p:spTree>
    <p:extLst>
      <p:ext uri="{BB962C8B-B14F-4D97-AF65-F5344CB8AC3E}">
        <p14:creationId xmlns:p14="http://schemas.microsoft.com/office/powerpoint/2010/main" val="182681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Triangle breathing</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16688" y="1690689"/>
            <a:ext cx="5692462" cy="4504050"/>
          </a:xfrm>
        </p:spPr>
      </p:pic>
    </p:spTree>
    <p:extLst>
      <p:ext uri="{BB962C8B-B14F-4D97-AF65-F5344CB8AC3E}">
        <p14:creationId xmlns:p14="http://schemas.microsoft.com/office/powerpoint/2010/main" val="1073123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Relaxation story – </a:t>
            </a:r>
            <a:r>
              <a:rPr lang="en-GB" dirty="0"/>
              <a:t>I</a:t>
            </a:r>
            <a:r>
              <a:rPr lang="en-GB" dirty="0" smtClean="0"/>
              <a:t>nner Kingdom</a:t>
            </a:r>
            <a:endParaRPr lang="en-GB"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60620" y="1540320"/>
            <a:ext cx="7730764" cy="4911995"/>
          </a:xfrm>
        </p:spPr>
      </p:pic>
    </p:spTree>
    <p:extLst>
      <p:ext uri="{BB962C8B-B14F-4D97-AF65-F5344CB8AC3E}">
        <p14:creationId xmlns:p14="http://schemas.microsoft.com/office/powerpoint/2010/main" val="31321302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Evaluation</a:t>
            </a:r>
            <a:endParaRPr lang="en-GB" dirty="0"/>
          </a:p>
        </p:txBody>
      </p:sp>
      <p:sp>
        <p:nvSpPr>
          <p:cNvPr id="3" name="Content Placeholder 2"/>
          <p:cNvSpPr>
            <a:spLocks noGrp="1"/>
          </p:cNvSpPr>
          <p:nvPr>
            <p:ph idx="1"/>
          </p:nvPr>
        </p:nvSpPr>
        <p:spPr/>
        <p:txBody>
          <a:bodyPr/>
          <a:lstStyle/>
          <a:p>
            <a:r>
              <a:rPr lang="en-GB" dirty="0" smtClean="0"/>
              <a:t>Any questions?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9157" y="2420848"/>
            <a:ext cx="3026804" cy="3160892"/>
          </a:xfrm>
          <a:prstGeom prst="rect">
            <a:avLst/>
          </a:prstGeom>
        </p:spPr>
      </p:pic>
    </p:spTree>
    <p:extLst>
      <p:ext uri="{BB962C8B-B14F-4D97-AF65-F5344CB8AC3E}">
        <p14:creationId xmlns:p14="http://schemas.microsoft.com/office/powerpoint/2010/main" val="3234988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Icebreaker </a:t>
            </a:r>
            <a:endParaRPr lang="en-GB" dirty="0"/>
          </a:p>
        </p:txBody>
      </p:sp>
      <p:sp>
        <p:nvSpPr>
          <p:cNvPr id="3" name="Content Placeholder 2"/>
          <p:cNvSpPr>
            <a:spLocks noGrp="1"/>
          </p:cNvSpPr>
          <p:nvPr>
            <p:ph idx="1"/>
          </p:nvPr>
        </p:nvSpPr>
        <p:spPr/>
        <p:txBody>
          <a:bodyPr/>
          <a:lstStyle/>
          <a:p>
            <a:r>
              <a:rPr lang="en-GB" dirty="0" smtClean="0"/>
              <a:t>Have a magical carpet that flies or your own personal robot?</a:t>
            </a:r>
          </a:p>
          <a:p>
            <a:r>
              <a:rPr lang="en-GB" dirty="0" smtClean="0"/>
              <a:t>Jump into a pool of chocolate pudding or a pool of strawberry ice-cream?</a:t>
            </a:r>
          </a:p>
          <a:p>
            <a:r>
              <a:rPr lang="en-GB" dirty="0" smtClean="0"/>
              <a:t>Not be allowed to watch </a:t>
            </a:r>
            <a:r>
              <a:rPr lang="en-GB" dirty="0" err="1" smtClean="0"/>
              <a:t>tv</a:t>
            </a:r>
            <a:r>
              <a:rPr lang="en-GB" dirty="0" smtClean="0"/>
              <a:t> for a year or not be allowed to eat any sweets for a year?</a:t>
            </a:r>
          </a:p>
          <a:p>
            <a:r>
              <a:rPr lang="en-GB" dirty="0" smtClean="0"/>
              <a:t>Play in the snow in the mountains or in the sand at the beach?</a:t>
            </a:r>
          </a:p>
          <a:p>
            <a:r>
              <a:rPr lang="en-GB" dirty="0" smtClean="0"/>
              <a:t>Be trapped in a room with a friendly tiger or with 10 bumblebees?</a:t>
            </a:r>
          </a:p>
          <a:p>
            <a:r>
              <a:rPr lang="en-GB" dirty="0" smtClean="0"/>
              <a:t>Be really fast or really strong?</a:t>
            </a:r>
          </a:p>
          <a:p>
            <a:r>
              <a:rPr lang="en-GB" dirty="0" smtClean="0"/>
              <a:t>Be friends with superman or </a:t>
            </a:r>
            <a:r>
              <a:rPr lang="en-GB" dirty="0" err="1" smtClean="0"/>
              <a:t>spiderman</a:t>
            </a:r>
            <a:r>
              <a:rPr lang="en-GB" dirty="0" smtClean="0"/>
              <a:t>?</a:t>
            </a:r>
          </a:p>
          <a:p>
            <a:endParaRPr lang="en-GB"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5520" y="119934"/>
            <a:ext cx="1771247" cy="178313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2615" y="289792"/>
            <a:ext cx="3930940" cy="1377710"/>
          </a:xfrm>
          <a:prstGeom prst="rect">
            <a:avLst/>
          </a:prstGeom>
        </p:spPr>
      </p:pic>
    </p:spTree>
    <p:extLst>
      <p:ext uri="{BB962C8B-B14F-4D97-AF65-F5344CB8AC3E}">
        <p14:creationId xmlns:p14="http://schemas.microsoft.com/office/powerpoint/2010/main" val="198091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Today’s session</a:t>
            </a:r>
            <a:endParaRPr lang="en-GB" dirty="0"/>
          </a:p>
        </p:txBody>
      </p:sp>
      <p:sp>
        <p:nvSpPr>
          <p:cNvPr id="3" name="Content Placeholder 2"/>
          <p:cNvSpPr>
            <a:spLocks noGrp="1"/>
          </p:cNvSpPr>
          <p:nvPr>
            <p:ph idx="1"/>
          </p:nvPr>
        </p:nvSpPr>
        <p:spPr/>
        <p:txBody>
          <a:bodyPr/>
          <a:lstStyle/>
          <a:p>
            <a:r>
              <a:rPr lang="en-GB" dirty="0" smtClean="0"/>
              <a:t>Thoughts, feelings and behaviours</a:t>
            </a:r>
          </a:p>
          <a:p>
            <a:r>
              <a:rPr lang="en-GB" dirty="0" smtClean="0"/>
              <a:t>The difference between thoughts and feelings</a:t>
            </a:r>
          </a:p>
          <a:p>
            <a:r>
              <a:rPr lang="en-GB" dirty="0" smtClean="0"/>
              <a:t>Think – Feel – Do</a:t>
            </a:r>
          </a:p>
          <a:p>
            <a:pPr marL="0" indent="0">
              <a:buNone/>
            </a:pPr>
            <a:r>
              <a:rPr lang="en-GB" dirty="0" smtClean="0"/>
              <a:t>Squirrel story 1</a:t>
            </a:r>
          </a:p>
          <a:p>
            <a:pPr marL="0" indent="0">
              <a:buNone/>
            </a:pPr>
            <a:r>
              <a:rPr lang="en-GB" dirty="0" smtClean="0"/>
              <a:t>Squirrel story 2</a:t>
            </a:r>
          </a:p>
          <a:p>
            <a:r>
              <a:rPr lang="en-GB" dirty="0" smtClean="0"/>
              <a:t>Practising our healthy coping strategies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7003" y="277812"/>
            <a:ext cx="3095625" cy="3095625"/>
          </a:xfrm>
          <a:prstGeom prst="rect">
            <a:avLst/>
          </a:prstGeom>
        </p:spPr>
      </p:pic>
      <p:pic>
        <p:nvPicPr>
          <p:cNvPr id="5" name="Picture 4" descr="cid:image001.png@01D2495A.1428FB00"/>
          <p:cNvPicPr/>
          <p:nvPr/>
        </p:nvPicPr>
        <p:blipFill>
          <a:blip r:embed="rId3">
            <a:extLst>
              <a:ext uri="{28A0092B-C50C-407E-A947-70E740481C1C}">
                <a14:useLocalDpi xmlns:a14="http://schemas.microsoft.com/office/drawing/2010/main" val="0"/>
              </a:ext>
            </a:extLst>
          </a:blip>
          <a:srcRect/>
          <a:stretch>
            <a:fillRect/>
          </a:stretch>
        </p:blipFill>
        <p:spPr bwMode="auto">
          <a:xfrm>
            <a:off x="10751003" y="5343328"/>
            <a:ext cx="1205594" cy="1213605"/>
          </a:xfrm>
          <a:prstGeom prst="rect">
            <a:avLst/>
          </a:prstGeom>
          <a:noFill/>
          <a:ln>
            <a:noFill/>
          </a:ln>
        </p:spPr>
      </p:pic>
    </p:spTree>
    <p:extLst>
      <p:ext uri="{BB962C8B-B14F-4D97-AF65-F5344CB8AC3E}">
        <p14:creationId xmlns:p14="http://schemas.microsoft.com/office/powerpoint/2010/main" val="1369876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Separating thoughts and feelings </a:t>
            </a:r>
            <a:endParaRPr lang="en-GB" dirty="0"/>
          </a:p>
        </p:txBody>
      </p:sp>
      <p:sp>
        <p:nvSpPr>
          <p:cNvPr id="3" name="Content Placeholder 2"/>
          <p:cNvSpPr>
            <a:spLocks noGrp="1"/>
          </p:cNvSpPr>
          <p:nvPr>
            <p:ph idx="1"/>
          </p:nvPr>
        </p:nvSpPr>
        <p:spPr/>
        <p:txBody>
          <a:bodyPr>
            <a:normAutofit lnSpcReduction="10000"/>
          </a:bodyPr>
          <a:lstStyle/>
          <a:p>
            <a:r>
              <a:rPr lang="en-GB" dirty="0" smtClean="0"/>
              <a:t>What is a thought?</a:t>
            </a:r>
          </a:p>
          <a:p>
            <a:r>
              <a:rPr lang="en-GB" dirty="0" smtClean="0"/>
              <a:t>What is a feeling?</a:t>
            </a:r>
          </a:p>
          <a:p>
            <a:r>
              <a:rPr lang="en-GB" dirty="0" smtClean="0"/>
              <a:t>Is feeling angry the same as “I’m going to knock my desk over”?</a:t>
            </a:r>
          </a:p>
          <a:p>
            <a:r>
              <a:rPr lang="en-GB" dirty="0" smtClean="0"/>
              <a:t>“I’m </a:t>
            </a:r>
            <a:r>
              <a:rPr lang="en-GB" dirty="0"/>
              <a:t>going to fail my test” (thought) is different than feeling nervous (feeling).</a:t>
            </a:r>
          </a:p>
          <a:p>
            <a:r>
              <a:rPr lang="en-GB" dirty="0" smtClean="0"/>
              <a:t>Thoughts are words we say to ourselves</a:t>
            </a:r>
          </a:p>
          <a:p>
            <a:r>
              <a:rPr lang="en-GB" dirty="0" smtClean="0"/>
              <a:t>Thoughts happen all of the time and often without us realising</a:t>
            </a:r>
          </a:p>
          <a:p>
            <a:r>
              <a:rPr lang="en-GB" dirty="0" smtClean="0"/>
              <a:t>Your thoughts create your feelings</a:t>
            </a:r>
          </a:p>
          <a:p>
            <a:r>
              <a:rPr lang="en-GB" dirty="0" smtClean="0"/>
              <a:t>Two people can have different thoughts about the same thing</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99953" y="365125"/>
            <a:ext cx="2909464" cy="1798526"/>
          </a:xfrm>
          <a:prstGeom prst="rect">
            <a:avLst/>
          </a:prstGeom>
        </p:spPr>
      </p:pic>
    </p:spTree>
    <p:extLst>
      <p:ext uri="{BB962C8B-B14F-4D97-AF65-F5344CB8AC3E}">
        <p14:creationId xmlns:p14="http://schemas.microsoft.com/office/powerpoint/2010/main" val="299485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Feelings Thoughts </a:t>
            </a:r>
            <a:r>
              <a:rPr lang="en-GB" dirty="0"/>
              <a:t>B</a:t>
            </a:r>
            <a:r>
              <a:rPr lang="en-GB" dirty="0" smtClean="0"/>
              <a:t>ehaviour </a:t>
            </a:r>
            <a:endParaRPr lang="en-GB" dirty="0"/>
          </a:p>
        </p:txBody>
      </p:sp>
      <p:sp>
        <p:nvSpPr>
          <p:cNvPr id="3" name="Content Placeholder 2"/>
          <p:cNvSpPr>
            <a:spLocks noGrp="1"/>
          </p:cNvSpPr>
          <p:nvPr>
            <p:ph idx="1"/>
          </p:nvPr>
        </p:nvSpPr>
        <p:spPr/>
        <p:txBody>
          <a:bodyPr>
            <a:normAutofit/>
          </a:bodyPr>
          <a:lstStyle/>
          <a:p>
            <a:endParaRPr lang="en-GB" dirty="0" smtClean="0"/>
          </a:p>
          <a:p>
            <a:endParaRPr lang="en-GB" dirty="0" smtClean="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079869482"/>
              </p:ext>
            </p:extLst>
          </p:nvPr>
        </p:nvGraphicFramePr>
        <p:xfrm>
          <a:off x="2032000" y="1690688"/>
          <a:ext cx="8127999" cy="1853891"/>
        </p:xfrm>
        <a:graphic>
          <a:graphicData uri="http://schemas.openxmlformats.org/drawingml/2006/table">
            <a:tbl>
              <a:tblPr firstRow="1" bandRow="1">
                <a:tableStyleId>{21E4AEA4-8DFA-4A89-87EB-49C32662AFE0}</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118104">
                <a:tc>
                  <a:txBody>
                    <a:bodyPr/>
                    <a:lstStyle/>
                    <a:p>
                      <a:pPr algn="ctr"/>
                      <a:r>
                        <a:rPr lang="en-GB" dirty="0" smtClean="0"/>
                        <a:t>Feelings</a:t>
                      </a:r>
                      <a:endParaRPr lang="en-GB" dirty="0"/>
                    </a:p>
                  </a:txBody>
                  <a:tcPr/>
                </a:tc>
                <a:tc>
                  <a:txBody>
                    <a:bodyPr/>
                    <a:lstStyle/>
                    <a:p>
                      <a:pPr algn="ctr"/>
                      <a:r>
                        <a:rPr lang="en-GB" dirty="0" smtClean="0"/>
                        <a:t>Thoughts</a:t>
                      </a:r>
                      <a:endParaRPr lang="en-GB" dirty="0"/>
                    </a:p>
                  </a:txBody>
                  <a:tcPr/>
                </a:tc>
                <a:tc>
                  <a:txBody>
                    <a:bodyPr/>
                    <a:lstStyle/>
                    <a:p>
                      <a:pPr algn="ctr"/>
                      <a:r>
                        <a:rPr lang="en-GB" dirty="0" smtClean="0"/>
                        <a:t>Behaviour</a:t>
                      </a:r>
                      <a:endParaRPr lang="en-GB" dirty="0"/>
                    </a:p>
                  </a:txBody>
                  <a:tcPr/>
                </a:tc>
                <a:extLst>
                  <a:ext uri="{0D108BD9-81ED-4DB2-BD59-A6C34878D82A}">
                    <a16:rowId xmlns:a16="http://schemas.microsoft.com/office/drawing/2014/main" val="10000"/>
                  </a:ext>
                </a:extLst>
              </a:tr>
              <a:tr h="118104">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1"/>
                  </a:ext>
                </a:extLst>
              </a:tr>
              <a:tr h="390851">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2"/>
                  </a:ext>
                </a:extLst>
              </a:tr>
              <a:tr h="118104">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3"/>
                  </a:ext>
                </a:extLst>
              </a:tr>
              <a:tr h="118104">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797327475"/>
              </p:ext>
            </p:extLst>
          </p:nvPr>
        </p:nvGraphicFramePr>
        <p:xfrm>
          <a:off x="2032000" y="4001955"/>
          <a:ext cx="8127999" cy="1854200"/>
        </p:xfrm>
        <a:graphic>
          <a:graphicData uri="http://schemas.openxmlformats.org/drawingml/2006/table">
            <a:tbl>
              <a:tblPr firstRow="1" bandRow="1">
                <a:tableStyleId>{00A15C55-8517-42AA-B614-E9B94910E393}</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pPr algn="ctr"/>
                      <a:r>
                        <a:rPr lang="en-GB" dirty="0" smtClean="0"/>
                        <a:t>Feelings</a:t>
                      </a:r>
                      <a:endParaRPr lang="en-GB" dirty="0"/>
                    </a:p>
                  </a:txBody>
                  <a:tcPr/>
                </a:tc>
                <a:tc>
                  <a:txBody>
                    <a:bodyPr/>
                    <a:lstStyle/>
                    <a:p>
                      <a:pPr algn="ctr"/>
                      <a:r>
                        <a:rPr lang="en-GB" dirty="0" smtClean="0"/>
                        <a:t>Thoughts</a:t>
                      </a:r>
                      <a:endParaRPr lang="en-GB" dirty="0"/>
                    </a:p>
                  </a:txBody>
                  <a:tcPr/>
                </a:tc>
                <a:tc>
                  <a:txBody>
                    <a:bodyPr/>
                    <a:lstStyle/>
                    <a:p>
                      <a:pPr algn="ctr"/>
                      <a:r>
                        <a:rPr lang="en-GB" dirty="0" smtClean="0"/>
                        <a:t>Behaviour</a:t>
                      </a:r>
                      <a:endParaRPr lang="en-GB" dirty="0"/>
                    </a:p>
                  </a:txBody>
                  <a:tcPr/>
                </a:tc>
                <a:extLst>
                  <a:ext uri="{0D108BD9-81ED-4DB2-BD59-A6C34878D82A}">
                    <a16:rowId xmlns:a16="http://schemas.microsoft.com/office/drawing/2014/main" val="10000"/>
                  </a:ext>
                </a:extLst>
              </a:tr>
              <a:tr h="370840">
                <a:tc>
                  <a:txBody>
                    <a:bodyPr/>
                    <a:lstStyle/>
                    <a:p>
                      <a:pPr algn="ctr"/>
                      <a:r>
                        <a:rPr lang="en-GB" dirty="0" smtClean="0"/>
                        <a:t>Delighted</a:t>
                      </a:r>
                      <a:endParaRPr lang="en-GB" dirty="0"/>
                    </a:p>
                  </a:txBody>
                  <a:tcPr/>
                </a:tc>
                <a:tc>
                  <a:txBody>
                    <a:bodyPr/>
                    <a:lstStyle/>
                    <a:p>
                      <a:pPr algn="ctr"/>
                      <a:r>
                        <a:rPr lang="en-GB" dirty="0" smtClean="0"/>
                        <a:t>“I have been lucky”</a:t>
                      </a:r>
                      <a:endParaRPr lang="en-GB" dirty="0"/>
                    </a:p>
                  </a:txBody>
                  <a:tcPr/>
                </a:tc>
                <a:tc>
                  <a:txBody>
                    <a:bodyPr/>
                    <a:lstStyle/>
                    <a:p>
                      <a:pPr algn="ctr"/>
                      <a:r>
                        <a:rPr lang="en-GB" dirty="0" smtClean="0"/>
                        <a:t>Kind to others</a:t>
                      </a:r>
                      <a:endParaRPr lang="en-GB" dirty="0"/>
                    </a:p>
                  </a:txBody>
                  <a:tcPr/>
                </a:tc>
                <a:extLst>
                  <a:ext uri="{0D108BD9-81ED-4DB2-BD59-A6C34878D82A}">
                    <a16:rowId xmlns:a16="http://schemas.microsoft.com/office/drawing/2014/main" val="10001"/>
                  </a:ext>
                </a:extLst>
              </a:tr>
              <a:tr h="370840">
                <a:tc>
                  <a:txBody>
                    <a:bodyPr/>
                    <a:lstStyle/>
                    <a:p>
                      <a:pPr algn="ctr"/>
                      <a:r>
                        <a:rPr lang="en-GB" dirty="0" smtClean="0"/>
                        <a:t>Miserable</a:t>
                      </a:r>
                      <a:endParaRPr lang="en-GB" dirty="0"/>
                    </a:p>
                  </a:txBody>
                  <a:tcPr/>
                </a:tc>
                <a:tc>
                  <a:txBody>
                    <a:bodyPr/>
                    <a:lstStyle/>
                    <a:p>
                      <a:pPr algn="ctr"/>
                      <a:r>
                        <a:rPr lang="en-GB" dirty="0" smtClean="0"/>
                        <a:t>“I hate her”</a:t>
                      </a:r>
                      <a:endParaRPr lang="en-GB" dirty="0"/>
                    </a:p>
                  </a:txBody>
                  <a:tcPr/>
                </a:tc>
                <a:tc>
                  <a:txBody>
                    <a:bodyPr/>
                    <a:lstStyle/>
                    <a:p>
                      <a:pPr algn="ctr"/>
                      <a:r>
                        <a:rPr lang="en-GB" dirty="0" smtClean="0"/>
                        <a:t>Shouting</a:t>
                      </a:r>
                      <a:endParaRPr lang="en-GB" dirty="0"/>
                    </a:p>
                  </a:txBody>
                  <a:tcPr/>
                </a:tc>
                <a:extLst>
                  <a:ext uri="{0D108BD9-81ED-4DB2-BD59-A6C34878D82A}">
                    <a16:rowId xmlns:a16="http://schemas.microsoft.com/office/drawing/2014/main" val="10002"/>
                  </a:ext>
                </a:extLst>
              </a:tr>
              <a:tr h="370840">
                <a:tc>
                  <a:txBody>
                    <a:bodyPr/>
                    <a:lstStyle/>
                    <a:p>
                      <a:pPr algn="ctr"/>
                      <a:r>
                        <a:rPr lang="en-GB" dirty="0" smtClean="0"/>
                        <a:t>Nervous</a:t>
                      </a:r>
                      <a:endParaRPr lang="en-GB" dirty="0"/>
                    </a:p>
                  </a:txBody>
                  <a:tcPr/>
                </a:tc>
                <a:tc>
                  <a:txBody>
                    <a:bodyPr/>
                    <a:lstStyle/>
                    <a:p>
                      <a:pPr algn="ctr"/>
                      <a:r>
                        <a:rPr lang="en-GB" dirty="0" smtClean="0"/>
                        <a:t>“What will happen</a:t>
                      </a:r>
                      <a:r>
                        <a:rPr lang="en-GB" baseline="0" dirty="0" smtClean="0"/>
                        <a:t> now”</a:t>
                      </a:r>
                      <a:endParaRPr lang="en-GB" dirty="0"/>
                    </a:p>
                  </a:txBody>
                  <a:tcPr/>
                </a:tc>
                <a:tc>
                  <a:txBody>
                    <a:bodyPr/>
                    <a:lstStyle/>
                    <a:p>
                      <a:pPr algn="ctr"/>
                      <a:r>
                        <a:rPr lang="en-GB" dirty="0" smtClean="0"/>
                        <a:t>Crying</a:t>
                      </a:r>
                      <a:endParaRPr lang="en-GB" dirty="0"/>
                    </a:p>
                  </a:txBody>
                  <a:tcPr/>
                </a:tc>
                <a:extLst>
                  <a:ext uri="{0D108BD9-81ED-4DB2-BD59-A6C34878D82A}">
                    <a16:rowId xmlns:a16="http://schemas.microsoft.com/office/drawing/2014/main" val="10003"/>
                  </a:ext>
                </a:extLst>
              </a:tr>
              <a:tr h="370840">
                <a:tc>
                  <a:txBody>
                    <a:bodyPr/>
                    <a:lstStyle/>
                    <a:p>
                      <a:pPr algn="ctr"/>
                      <a:r>
                        <a:rPr lang="en-GB" dirty="0" smtClean="0"/>
                        <a:t>Cross</a:t>
                      </a:r>
                      <a:endParaRPr lang="en-GB" dirty="0"/>
                    </a:p>
                  </a:txBody>
                  <a:tcPr/>
                </a:tc>
                <a:tc>
                  <a:txBody>
                    <a:bodyPr/>
                    <a:lstStyle/>
                    <a:p>
                      <a:pPr algn="ctr"/>
                      <a:r>
                        <a:rPr lang="en-GB" dirty="0" smtClean="0"/>
                        <a:t>“It’s not my fault”</a:t>
                      </a:r>
                      <a:endParaRPr lang="en-GB" dirty="0"/>
                    </a:p>
                  </a:txBody>
                  <a:tcPr/>
                </a:tc>
                <a:tc>
                  <a:txBody>
                    <a:bodyPr/>
                    <a:lstStyle/>
                    <a:p>
                      <a:pPr algn="ctr"/>
                      <a:r>
                        <a:rPr lang="en-GB" dirty="0" smtClean="0"/>
                        <a:t>Punching</a:t>
                      </a:r>
                      <a:endParaRPr lang="en-GB" dirty="0"/>
                    </a:p>
                  </a:txBody>
                  <a:tcPr/>
                </a:tc>
                <a:extLst>
                  <a:ext uri="{0D108BD9-81ED-4DB2-BD59-A6C34878D82A}">
                    <a16:rowId xmlns:a16="http://schemas.microsoft.com/office/drawing/2014/main" val="10004"/>
                  </a:ext>
                </a:extLst>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6580" y="230188"/>
            <a:ext cx="2141470" cy="107252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55" y="230189"/>
            <a:ext cx="2102115" cy="1040558"/>
          </a:xfrm>
          <a:prstGeom prst="rect">
            <a:avLst/>
          </a:prstGeom>
        </p:spPr>
      </p:pic>
    </p:spTree>
    <p:extLst>
      <p:ext uri="{BB962C8B-B14F-4D97-AF65-F5344CB8AC3E}">
        <p14:creationId xmlns:p14="http://schemas.microsoft.com/office/powerpoint/2010/main" val="417785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Feelings, thoughts and behaviour/actions</a:t>
            </a:r>
            <a:endParaRPr lang="en-GB" dirty="0"/>
          </a:p>
        </p:txBody>
      </p:sp>
      <p:sp>
        <p:nvSpPr>
          <p:cNvPr id="3" name="Content Placeholder 2"/>
          <p:cNvSpPr>
            <a:spLocks noGrp="1"/>
          </p:cNvSpPr>
          <p:nvPr>
            <p:ph idx="1"/>
          </p:nvPr>
        </p:nvSpPr>
        <p:spPr/>
        <p:txBody>
          <a:bodyPr>
            <a:normAutofit/>
          </a:bodyPr>
          <a:lstStyle/>
          <a:p>
            <a:r>
              <a:rPr lang="en-GB" sz="1600" dirty="0" smtClean="0"/>
              <a:t>Everyone has problems, both big and small. To better solve your big problems it helps to learn how your thoughts, feelings and behaviour are connected.</a:t>
            </a:r>
          </a:p>
          <a:p>
            <a:r>
              <a:rPr lang="en-GB" sz="1600" dirty="0" smtClean="0"/>
              <a:t>Imagine you have an upcoming test and you think “I’m going to fail”. Because of this thought you start to worry. You are so worried that you feel sick just thinking about the test. Because it’s so uncomfortable you decide not to study. </a:t>
            </a:r>
          </a:p>
          <a:p>
            <a:r>
              <a:rPr lang="en-GB" sz="1600" dirty="0" smtClean="0"/>
              <a:t>The thought “I’m going to fail” led to a feeling (worry) which led to an action/behaviour (not studying).What might have </a:t>
            </a:r>
            <a:r>
              <a:rPr lang="en-GB" sz="1600" smtClean="0"/>
              <a:t>changed if </a:t>
            </a:r>
            <a:r>
              <a:rPr lang="en-GB" sz="1600" dirty="0" smtClean="0"/>
              <a:t>you had a different thought?</a:t>
            </a:r>
          </a:p>
          <a:p>
            <a:endParaRPr lang="en-GB"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0795" y="3327596"/>
            <a:ext cx="5048518" cy="3530404"/>
          </a:xfrm>
          <a:prstGeom prst="rect">
            <a:avLst/>
          </a:prstGeom>
        </p:spPr>
      </p:pic>
    </p:spTree>
    <p:extLst>
      <p:ext uri="{BB962C8B-B14F-4D97-AF65-F5344CB8AC3E}">
        <p14:creationId xmlns:p14="http://schemas.microsoft.com/office/powerpoint/2010/main" val="10273333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Thoughts – Feelings - Action</a:t>
            </a:r>
            <a:endParaRPr lang="en-GB" dirty="0"/>
          </a:p>
        </p:txBody>
      </p:sp>
      <p:sp>
        <p:nvSpPr>
          <p:cNvPr id="3" name="Content Placeholder 2"/>
          <p:cNvSpPr>
            <a:spLocks noGrp="1"/>
          </p:cNvSpPr>
          <p:nvPr>
            <p:ph idx="1"/>
          </p:nvPr>
        </p:nvSpPr>
        <p:spPr/>
        <p:txBody>
          <a:bodyPr/>
          <a:lstStyle/>
          <a:p>
            <a:pPr lvl="3"/>
            <a:r>
              <a:rPr lang="en-GB" dirty="0" smtClean="0"/>
              <a:t>Thoughts are the words that run through your mind. They’re the things you tell yourself about what’s going on around you. There are many different thoughts you could have about a single situation.</a:t>
            </a:r>
          </a:p>
          <a:p>
            <a:pPr lvl="3"/>
            <a:endParaRPr lang="en-GB" dirty="0"/>
          </a:p>
          <a:p>
            <a:pPr lvl="3"/>
            <a:endParaRPr lang="en-GB" dirty="0" smtClean="0"/>
          </a:p>
          <a:p>
            <a:pPr lvl="3"/>
            <a:r>
              <a:rPr lang="en-GB" dirty="0" smtClean="0"/>
              <a:t>Feelings come and go as different things happen to you. You might fee happy, angry and sad all in one day. Some feelings are uncomfortable but they are not bad. Everyone has these feelings from time to time.</a:t>
            </a:r>
          </a:p>
          <a:p>
            <a:pPr lvl="3"/>
            <a:endParaRPr lang="en-GB" dirty="0"/>
          </a:p>
          <a:p>
            <a:pPr lvl="3"/>
            <a:r>
              <a:rPr lang="en-GB" dirty="0" smtClean="0"/>
              <a:t>Actions are the things you do or the way you behave. Your thoughts and feelings have a big impact on how you act. If you feel happy you are likely to do nice things. But if you feel angry, you might want to act mean. </a:t>
            </a:r>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985" y="1750779"/>
            <a:ext cx="1019236" cy="110049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984" y="3164811"/>
            <a:ext cx="1137515" cy="109311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062" y="4392867"/>
            <a:ext cx="1383358" cy="1011850"/>
          </a:xfrm>
          <a:prstGeom prst="rect">
            <a:avLst/>
          </a:prstGeom>
        </p:spPr>
      </p:pic>
      <p:pic>
        <p:nvPicPr>
          <p:cNvPr id="8" name="Picture 7" descr="cid:image001.png@01D2495A.1428FB00"/>
          <p:cNvPicPr/>
          <p:nvPr/>
        </p:nvPicPr>
        <p:blipFill>
          <a:blip r:embed="rId5">
            <a:extLst>
              <a:ext uri="{28A0092B-C50C-407E-A947-70E740481C1C}">
                <a14:useLocalDpi xmlns:a14="http://schemas.microsoft.com/office/drawing/2010/main" val="0"/>
              </a:ext>
            </a:extLst>
          </a:blip>
          <a:srcRect/>
          <a:stretch>
            <a:fillRect/>
          </a:stretch>
        </p:blipFill>
        <p:spPr bwMode="auto">
          <a:xfrm>
            <a:off x="10751003" y="5570160"/>
            <a:ext cx="1205594" cy="1213605"/>
          </a:xfrm>
          <a:prstGeom prst="rect">
            <a:avLst/>
          </a:prstGeom>
          <a:noFill/>
          <a:ln>
            <a:noFill/>
          </a:ln>
        </p:spPr>
      </p:pic>
    </p:spTree>
    <p:extLst>
      <p:ext uri="{BB962C8B-B14F-4D97-AF65-F5344CB8AC3E}">
        <p14:creationId xmlns:p14="http://schemas.microsoft.com/office/powerpoint/2010/main" val="1585898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Squirrel story 1</a:t>
            </a:r>
            <a:endParaRPr lang="en-GB" dirty="0"/>
          </a:p>
        </p:txBody>
      </p:sp>
      <p:sp>
        <p:nvSpPr>
          <p:cNvPr id="3" name="Content Placeholder 2"/>
          <p:cNvSpPr>
            <a:spLocks noGrp="1"/>
          </p:cNvSpPr>
          <p:nvPr>
            <p:ph idx="1"/>
          </p:nvPr>
        </p:nvSpPr>
        <p:spPr/>
        <p:txBody>
          <a:bodyPr>
            <a:normAutofit lnSpcReduction="10000"/>
          </a:bodyPr>
          <a:lstStyle/>
          <a:p>
            <a:r>
              <a:rPr lang="en-GB" sz="2000" dirty="0" smtClean="0"/>
              <a:t>No matter what our feelings are – they are all okay. Today we are looking at how are thoughts and feelings are connected. What would you say if I told you our feelings come from our thoughts? What do you think? </a:t>
            </a:r>
            <a:endParaRPr lang="en-GB" sz="2000" dirty="0"/>
          </a:p>
          <a:p>
            <a:r>
              <a:rPr lang="en-GB" sz="2000" dirty="0"/>
              <a:t>I’m going to tell you two versions of the same story about Squirrel, and we are going to see how Squirrel’s thoughts affected his feelings and his </a:t>
            </a:r>
            <a:r>
              <a:rPr lang="en-GB" sz="2000" dirty="0" smtClean="0"/>
              <a:t>behaviour.</a:t>
            </a:r>
          </a:p>
          <a:p>
            <a:r>
              <a:rPr lang="en-GB" sz="2000" dirty="0" smtClean="0"/>
              <a:t>Create a grid with 3 columns – think, feel, do</a:t>
            </a:r>
          </a:p>
          <a:p>
            <a:r>
              <a:rPr lang="en-GB" sz="2000" dirty="0"/>
              <a:t>Let me tell you about something that happened to Squirrel one day. </a:t>
            </a:r>
          </a:p>
          <a:p>
            <a:r>
              <a:rPr lang="en-GB" sz="2000" dirty="0"/>
              <a:t>Squirrel was in his tree house when suddenly he saw another squirrel climbing up the tree toward him. Squirrel started thinking to himself, “That squirrel is coming to steal my acorns</a:t>
            </a:r>
            <a:r>
              <a:rPr lang="en-GB" sz="2000" dirty="0" smtClean="0"/>
              <a:t>!”( Think column)</a:t>
            </a:r>
            <a:endParaRPr lang="en-GB" sz="2000" dirty="0"/>
          </a:p>
          <a:p>
            <a:r>
              <a:rPr lang="en-GB" sz="2000" dirty="0" smtClean="0"/>
              <a:t>In pairs, reflect on what squirrel was thinking and guess how he might have </a:t>
            </a:r>
            <a:r>
              <a:rPr lang="en-GB" sz="2000" b="1" dirty="0" smtClean="0"/>
              <a:t>felt. </a:t>
            </a:r>
            <a:r>
              <a:rPr lang="en-GB" sz="2000" dirty="0" smtClean="0"/>
              <a:t>Try to think of as many feelings words as you can to describe squirrel’s feelings. </a:t>
            </a:r>
          </a:p>
          <a:p>
            <a:r>
              <a:rPr lang="en-GB" sz="2000" dirty="0" smtClean="0"/>
              <a:t>Group feedback</a:t>
            </a:r>
            <a:endParaRPr lang="en-GB"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99312" y="132344"/>
            <a:ext cx="1209159" cy="1558344"/>
          </a:xfrm>
          <a:prstGeom prst="rect">
            <a:avLst/>
          </a:prstGeom>
        </p:spPr>
      </p:pic>
    </p:spTree>
    <p:extLst>
      <p:ext uri="{BB962C8B-B14F-4D97-AF65-F5344CB8AC3E}">
        <p14:creationId xmlns:p14="http://schemas.microsoft.com/office/powerpoint/2010/main" val="183289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Squirrel story 1 </a:t>
            </a:r>
            <a:endParaRPr lang="en-GB" dirty="0"/>
          </a:p>
        </p:txBody>
      </p:sp>
      <p:sp>
        <p:nvSpPr>
          <p:cNvPr id="3" name="Content Placeholder 2"/>
          <p:cNvSpPr>
            <a:spLocks noGrp="1"/>
          </p:cNvSpPr>
          <p:nvPr>
            <p:ph idx="1"/>
          </p:nvPr>
        </p:nvSpPr>
        <p:spPr/>
        <p:txBody>
          <a:bodyPr/>
          <a:lstStyle/>
          <a:p>
            <a:r>
              <a:rPr lang="en-GB" dirty="0" smtClean="0"/>
              <a:t>Feelings might include: angry, mad ,annoyed, furious, scared worried, nervous, anxious.</a:t>
            </a:r>
          </a:p>
          <a:p>
            <a:r>
              <a:rPr lang="en-GB" dirty="0" smtClean="0"/>
              <a:t>If squirrel feels like this, guess what he might </a:t>
            </a:r>
            <a:r>
              <a:rPr lang="en-GB" b="1" dirty="0" smtClean="0"/>
              <a:t>do</a:t>
            </a:r>
            <a:r>
              <a:rPr lang="en-GB" dirty="0" smtClean="0"/>
              <a:t> when the other squirrel reaches the branch where he is sitting.</a:t>
            </a:r>
          </a:p>
          <a:p>
            <a:r>
              <a:rPr lang="en-GB" dirty="0" smtClean="0"/>
              <a:t>Pair work and feedback</a:t>
            </a:r>
          </a:p>
          <a:p>
            <a:r>
              <a:rPr lang="en-GB" dirty="0" smtClean="0"/>
              <a:t>Action – squirrel might get ready for a fight, yell at the other squirrel to go away, hide his acorns, start to cry, call for help. </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1475" y="114746"/>
            <a:ext cx="1325540" cy="153223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0330" y="96255"/>
            <a:ext cx="1243512" cy="155072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7158" y="38302"/>
            <a:ext cx="1297786" cy="1652386"/>
          </a:xfrm>
          <a:prstGeom prst="rect">
            <a:avLst/>
          </a:prstGeom>
        </p:spPr>
      </p:pic>
    </p:spTree>
    <p:extLst>
      <p:ext uri="{BB962C8B-B14F-4D97-AF65-F5344CB8AC3E}">
        <p14:creationId xmlns:p14="http://schemas.microsoft.com/office/powerpoint/2010/main" val="69943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TotalTime>
  <Words>1031</Words>
  <Application>Microsoft Office PowerPoint</Application>
  <PresentationFormat>Widescreen</PresentationFormat>
  <Paragraphs>90</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Icebreaker </vt:lpstr>
      <vt:lpstr>Today’s session</vt:lpstr>
      <vt:lpstr>Separating thoughts and feelings </vt:lpstr>
      <vt:lpstr>Feelings Thoughts Behaviour </vt:lpstr>
      <vt:lpstr>Feelings, thoughts and behaviour/actions</vt:lpstr>
      <vt:lpstr>Thoughts – Feelings - Action</vt:lpstr>
      <vt:lpstr>Squirrel story 1</vt:lpstr>
      <vt:lpstr>Squirrel story 1 </vt:lpstr>
      <vt:lpstr>Squirrel story 2 </vt:lpstr>
      <vt:lpstr>Compare and contrast </vt:lpstr>
      <vt:lpstr>Triangle breathing</vt:lpstr>
      <vt:lpstr>Relaxation story – Inner Kingdom</vt:lpstr>
      <vt:lpstr>Evaluation</vt:lpstr>
    </vt:vector>
  </TitlesOfParts>
  <Company>Mouchel Business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Hunt</dc:creator>
  <cp:lastModifiedBy>Nicola Hunt</cp:lastModifiedBy>
  <cp:revision>42</cp:revision>
  <dcterms:created xsi:type="dcterms:W3CDTF">2020-10-06T12:58:35Z</dcterms:created>
  <dcterms:modified xsi:type="dcterms:W3CDTF">2021-09-09T14:27:27Z</dcterms:modified>
</cp:coreProperties>
</file>