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43" autoAdjust="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1DB3B-7998-4997-8BAE-6CAC0B82E7DD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0EB46-501F-436A-B917-2B164160C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76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Introduce yourself and give a brief session outline which will include information and practical activities to try and to take away.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0EB46-501F-436A-B917-2B164160CDE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824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Ask delegates </a:t>
            </a:r>
            <a:r>
              <a:rPr lang="en-GB" dirty="0"/>
              <a:t>On a scale of 1-10 where 1 is not confident at all and 10 is you feel really confident, how confident are you in addressing your own self-care needs and also encouraging others to look after theirs?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0EB46-501F-436A-B917-2B164160CDE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06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For those who have attended ARA training this is one of the questions we ask – it links into your own resilience and coping strategies.</a:t>
            </a:r>
          </a:p>
          <a:p>
            <a:r>
              <a:rPr lang="en-GB" dirty="0" smtClean="0"/>
              <a:t>Gove delegates a </a:t>
            </a:r>
            <a:r>
              <a:rPr lang="en-GB" dirty="0"/>
              <a:t> </a:t>
            </a:r>
            <a:r>
              <a:rPr lang="en-GB" dirty="0" smtClean="0"/>
              <a:t>minute to think about their answers then ask for brief </a:t>
            </a:r>
            <a:r>
              <a:rPr lang="en-GB" dirty="0"/>
              <a:t>feedback, include some reflection on healthy/unhealthy practices and introduce resilience concept – how do you successfully bounce forward? Outline this is the first part of their self-care toolkit to take away from today and is likely something they already do without realising –praise everyone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0EB46-501F-436A-B917-2B164160CDE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960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Ask for feedback from group reflecting on video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0EB46-501F-436A-B917-2B164160CDE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017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 a handy 3 page booklet is available with info and guidance about self care.</a:t>
            </a:r>
          </a:p>
          <a:p>
            <a:r>
              <a:rPr lang="en-GB" dirty="0" smtClean="0"/>
              <a:t>Content =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Explains what self-care 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Personalising your self-care and ideas for self-care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Why self-care is important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A section on why self-care is even more paramount during a global pandemic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0EB46-501F-436A-B917-2B164160CDE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946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Group feedback + discussion about what works for you is unique but sometimes what usually works can stop working – good to try other people’s ideas and keep experimenting with what you need on any given day/moment</a:t>
            </a:r>
            <a:r>
              <a:rPr lang="en-GB" dirty="0" smtClean="0"/>
              <a:t>. </a:t>
            </a:r>
            <a:r>
              <a:rPr lang="en-GB" dirty="0" err="1" smtClean="0"/>
              <a:t>Thos</a:t>
            </a:r>
            <a:r>
              <a:rPr lang="en-GB" dirty="0" smtClean="0"/>
              <a:t> </a:t>
            </a:r>
            <a:r>
              <a:rPr lang="en-GB" dirty="0" err="1" smtClean="0"/>
              <a:t>ewho</a:t>
            </a:r>
            <a:r>
              <a:rPr lang="en-GB" dirty="0" smtClean="0"/>
              <a:t> have attended ARA training will recognise this activity which we call </a:t>
            </a:r>
            <a:r>
              <a:rPr lang="en-GB" dirty="0" err="1" smtClean="0"/>
              <a:t>Headstart</a:t>
            </a:r>
            <a:r>
              <a:rPr lang="en-GB" smtClean="0"/>
              <a:t> Hearts.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0EB46-501F-436A-B917-2B164160CDE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397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Link these activities to self-care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0EB46-501F-436A-B917-2B164160CDE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071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Outline that its good to have a menu of tools to choose from.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0EB46-501F-436A-B917-2B164160CDE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140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attendees to make a personal pledge of something simple they can change on a weekly or even daily basis to increase their self-care (*remind them it doesn’t have to be big!!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0EB46-501F-436A-B917-2B164160CDE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810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4F0013B-C08F-4816-A555-A54C65E512AA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1A60F19-7D94-42D5-860F-64AC996FD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43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013B-C08F-4816-A555-A54C65E512AA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0F19-7D94-42D5-860F-64AC996FD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745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013B-C08F-4816-A555-A54C65E512AA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0F19-7D94-42D5-860F-64AC996FD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707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013B-C08F-4816-A555-A54C65E512AA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0F19-7D94-42D5-860F-64AC996FD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685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013B-C08F-4816-A555-A54C65E512AA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0F19-7D94-42D5-860F-64AC996FD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565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013B-C08F-4816-A555-A54C65E512AA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0F19-7D94-42D5-860F-64AC996FD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745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013B-C08F-4816-A555-A54C65E512AA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0F19-7D94-42D5-860F-64AC996FD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604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4F0013B-C08F-4816-A555-A54C65E512AA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0F19-7D94-42D5-860F-64AC996FD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352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4F0013B-C08F-4816-A555-A54C65E512AA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0F19-7D94-42D5-860F-64AC996FD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396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013B-C08F-4816-A555-A54C65E512AA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0F19-7D94-42D5-860F-64AC996FD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00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013B-C08F-4816-A555-A54C65E512AA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0F19-7D94-42D5-860F-64AC996FD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48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013B-C08F-4816-A555-A54C65E512AA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0F19-7D94-42D5-860F-64AC996FD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508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013B-C08F-4816-A555-A54C65E512AA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0F19-7D94-42D5-860F-64AC996FD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313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013B-C08F-4816-A555-A54C65E512AA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0F19-7D94-42D5-860F-64AC996FD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16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013B-C08F-4816-A555-A54C65E512AA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0F19-7D94-42D5-860F-64AC996FD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097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013B-C08F-4816-A555-A54C65E512AA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0F19-7D94-42D5-860F-64AC996FD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72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013B-C08F-4816-A555-A54C65E512AA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0F19-7D94-42D5-860F-64AC996FD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720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4F0013B-C08F-4816-A555-A54C65E512AA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1A60F19-7D94-42D5-860F-64AC996FD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13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ionforhappiness.org/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www.nhs.uk/every-mind-matters/mental-wellbeing-tips/your-mind-plan-qui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www.blurtitout.org/" TargetMode="External"/><Relationship Id="rId4" Type="http://schemas.openxmlformats.org/officeDocument/2006/relationships/hyperlink" Target="https://www.smilingmind.com.a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youtu.be/AFEnl8KUo4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lient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926" y="778645"/>
            <a:ext cx="3349217" cy="33492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90057" y="4545872"/>
            <a:ext cx="77593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Self-care workshop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Picture 4" descr="cid:image001.png@01D2495A.1428FB0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92869"/>
            <a:ext cx="1396134" cy="1258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26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		Summary and 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During </a:t>
            </a:r>
            <a:r>
              <a:rPr lang="en-GB" sz="2000" dirty="0"/>
              <a:t>this session we hope you have gained better understanding or have been reminded of the importance of self-care – both doing it for yourself as a first port of call and also </a:t>
            </a:r>
            <a:r>
              <a:rPr lang="en-GB" sz="2000" dirty="0" smtClean="0"/>
              <a:t>encouraging </a:t>
            </a:r>
            <a:r>
              <a:rPr lang="en-GB" sz="2000" dirty="0"/>
              <a:t>others to use it as a healthy coping tool for mental wellbeing</a:t>
            </a:r>
            <a:r>
              <a:rPr lang="en-GB" sz="2000" dirty="0" smtClean="0"/>
              <a:t>.</a:t>
            </a:r>
          </a:p>
          <a:p>
            <a:endParaRPr lang="en-GB" sz="2000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8" descr="Multiply- A Biblical Guide to Investing, Discussion Guide, Sound Mind  Investing, Compa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20" y="5193703"/>
            <a:ext cx="9054993" cy="157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367" y="2121566"/>
            <a:ext cx="2275633" cy="1956756"/>
          </a:xfrm>
          <a:prstGeom prst="rect">
            <a:avLst/>
          </a:prstGeom>
        </p:spPr>
      </p:pic>
      <p:pic>
        <p:nvPicPr>
          <p:cNvPr id="6" name="Picture 5" descr="cid:image001.png@01D2495A.1428FB0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5" y="2162566"/>
            <a:ext cx="1038225" cy="971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13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Useful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Get Your Mind Plan - Every Mind Matters - NHS (www.nhs.uk)</a:t>
            </a:r>
            <a:endParaRPr lang="en-GB" dirty="0" smtClean="0"/>
          </a:p>
          <a:p>
            <a:r>
              <a:rPr lang="en-GB" dirty="0">
                <a:hlinkClick r:id="rId3"/>
              </a:rPr>
              <a:t>Action for Happiness</a:t>
            </a:r>
            <a:endParaRPr lang="en-GB" dirty="0" smtClean="0"/>
          </a:p>
          <a:p>
            <a:r>
              <a:rPr lang="en-GB" dirty="0">
                <a:hlinkClick r:id="rId4"/>
              </a:rPr>
              <a:t>Smiling </a:t>
            </a:r>
            <a:r>
              <a:rPr lang="en-GB" dirty="0" smtClean="0">
                <a:hlinkClick r:id="rId4"/>
              </a:rPr>
              <a:t>Mind</a:t>
            </a:r>
            <a:endParaRPr lang="en-GB" dirty="0" smtClean="0"/>
          </a:p>
          <a:p>
            <a:r>
              <a:rPr lang="en-GB" dirty="0">
                <a:hlinkClick r:id="rId5"/>
              </a:rPr>
              <a:t>Home - The Blurt Foundation (blurtitout.org)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581" y="3638283"/>
            <a:ext cx="2881745" cy="2896299"/>
          </a:xfrm>
          <a:prstGeom prst="rect">
            <a:avLst/>
          </a:prstGeom>
        </p:spPr>
      </p:pic>
      <p:pic>
        <p:nvPicPr>
          <p:cNvPr id="5" name="Picture 4" descr="cid:image001.png@01D2495A.1428FB0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29" y="5791416"/>
            <a:ext cx="1038225" cy="971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70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ultiply- A Biblical Guide to Investing, Discussion Guide, Sound Mind  Investing, Compas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5700" y="3545252"/>
            <a:ext cx="8824913" cy="153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063" y="737415"/>
            <a:ext cx="2873829" cy="2873829"/>
          </a:xfrm>
          <a:prstGeom prst="rect">
            <a:avLst/>
          </a:prstGeom>
        </p:spPr>
      </p:pic>
      <p:pic>
        <p:nvPicPr>
          <p:cNvPr id="6" name="Picture 5" descr="cid:image001.png@01D2495A.1428FB0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178" y="5658716"/>
            <a:ext cx="1038225" cy="971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4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Ice breaker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Name one thing you do to cheer yourself up after a hard day?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32" name="Picture 8" descr="You&amp;#39;re Looking for Happiness in All the Wrong Places, Studies Say | Inc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441" y="3268266"/>
            <a:ext cx="6892446" cy="332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44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54" y="2763845"/>
            <a:ext cx="1763484" cy="176348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Self-care as a tool for wellbeing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u="sng" dirty="0" smtClean="0">
              <a:hlinkClick r:id="rId4"/>
            </a:endParaRPr>
          </a:p>
          <a:p>
            <a:pPr algn="ctr"/>
            <a:endParaRPr lang="en-GB" u="sng" dirty="0" smtClean="0">
              <a:hlinkClick r:id="rId4"/>
            </a:endParaRPr>
          </a:p>
          <a:p>
            <a:pPr algn="ctr"/>
            <a:endParaRPr lang="en-GB" u="sng" dirty="0">
              <a:hlinkClick r:id="rId4"/>
            </a:endParaRPr>
          </a:p>
          <a:p>
            <a:pPr algn="ctr"/>
            <a:r>
              <a:rPr lang="en-GB" u="sng" dirty="0" smtClean="0">
                <a:hlinkClick r:id="rId4"/>
              </a:rPr>
              <a:t>https</a:t>
            </a:r>
            <a:r>
              <a:rPr lang="en-GB" u="sng" dirty="0">
                <a:hlinkClick r:id="rId4"/>
              </a:rPr>
              <a:t>://youtu.be/AFEnl8KUo4U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Small, daily doses of self-care build up to offer a protective layer for general wellbeing.</a:t>
            </a:r>
            <a:endParaRPr lang="en-GB" dirty="0"/>
          </a:p>
        </p:txBody>
      </p:sp>
      <p:pic>
        <p:nvPicPr>
          <p:cNvPr id="7" name="Picture 6" descr="cid:image001.png@01D2495A.1428FB0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596" y="5755698"/>
            <a:ext cx="1038225" cy="971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977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21" y="1000164"/>
            <a:ext cx="3840813" cy="5380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593" y="1000164"/>
            <a:ext cx="3840813" cy="5418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765" y="1000164"/>
            <a:ext cx="3802710" cy="541066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14605" y="76834"/>
            <a:ext cx="3687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Information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29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Different types of self-care: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129" y="308398"/>
            <a:ext cx="5250871" cy="654960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710" y="2621853"/>
            <a:ext cx="3790950" cy="3790950"/>
          </a:xfrm>
          <a:prstGeom prst="rect">
            <a:avLst/>
          </a:prstGeom>
        </p:spPr>
      </p:pic>
      <p:pic>
        <p:nvPicPr>
          <p:cNvPr id="5" name="Picture 4" descr="cid:image001.png@01D2495A.1428FB0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29" y="5886450"/>
            <a:ext cx="1038225" cy="971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255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Mind apples: 5-a-day for your mind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dirty="0"/>
              <a:t>W</a:t>
            </a:r>
            <a:r>
              <a:rPr lang="en-GB" dirty="0" smtClean="0"/>
              <a:t>e know to look after our physical health – we need to also look after our mental health. List 5 things you do to look after your mind?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2" name="Picture 4" descr="Looking after your mind | Everyone can build a cas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590" y="3562970"/>
            <a:ext cx="5041719" cy="311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1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Five ways to wellbeing</a:t>
            </a:r>
            <a:endParaRPr lang="en-GB" dirty="0"/>
          </a:p>
        </p:txBody>
      </p:sp>
      <p:pic>
        <p:nvPicPr>
          <p:cNvPr id="1026" name="Picture 2" descr="Five Ways to Wellbeing postcard english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913" y="2341418"/>
            <a:ext cx="8704870" cy="413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3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200" dirty="0" smtClean="0"/>
              <a:t>More healthy coping tools (positive psychology)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 smtClean="0"/>
              <a:t>Activity: reflect on three things that went well today?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63" y="3125420"/>
            <a:ext cx="2992582" cy="3007696"/>
          </a:xfrm>
          <a:prstGeom prst="rect">
            <a:avLst/>
          </a:prstGeom>
        </p:spPr>
      </p:pic>
      <p:pic>
        <p:nvPicPr>
          <p:cNvPr id="5" name="Picture 4" descr="cid:image001.png@01D2495A.1428FB0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775" y="5783407"/>
            <a:ext cx="1038225" cy="971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04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229</TotalTime>
  <Words>514</Words>
  <Application>Microsoft Office PowerPoint</Application>
  <PresentationFormat>Widescreen</PresentationFormat>
  <Paragraphs>54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Wingdings 3</vt:lpstr>
      <vt:lpstr>Ion Boardroom</vt:lpstr>
      <vt:lpstr>PowerPoint Presentation</vt:lpstr>
      <vt:lpstr>PowerPoint Presentation</vt:lpstr>
      <vt:lpstr>Ice breaker</vt:lpstr>
      <vt:lpstr>  Self-care as a tool for wellbeing</vt:lpstr>
      <vt:lpstr>PowerPoint Presentation</vt:lpstr>
      <vt:lpstr>Different types of self-care:</vt:lpstr>
      <vt:lpstr>Mind apples: 5-a-day for your mind</vt:lpstr>
      <vt:lpstr>Five ways to wellbeing</vt:lpstr>
      <vt:lpstr>More healthy coping tools (positive psychology)</vt:lpstr>
      <vt:lpstr>  Summary and evaluation</vt:lpstr>
      <vt:lpstr>Useful resources</vt:lpstr>
    </vt:vector>
  </TitlesOfParts>
  <Company>Middlesbrough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Hunt</dc:creator>
  <cp:lastModifiedBy>Julie Wilson</cp:lastModifiedBy>
  <cp:revision>24</cp:revision>
  <dcterms:created xsi:type="dcterms:W3CDTF">2021-10-28T10:46:15Z</dcterms:created>
  <dcterms:modified xsi:type="dcterms:W3CDTF">2021-11-12T10:54:03Z</dcterms:modified>
</cp:coreProperties>
</file>